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6" r:id="rId2"/>
    <p:sldId id="264" r:id="rId3"/>
    <p:sldId id="276" r:id="rId4"/>
    <p:sldId id="266" r:id="rId5"/>
    <p:sldId id="278" r:id="rId6"/>
    <p:sldId id="281" r:id="rId7"/>
    <p:sldId id="283" r:id="rId8"/>
    <p:sldId id="286" r:id="rId9"/>
    <p:sldId id="284" r:id="rId10"/>
    <p:sldId id="288" r:id="rId11"/>
    <p:sldId id="287" r:id="rId12"/>
    <p:sldId id="289" r:id="rId13"/>
    <p:sldId id="356" r:id="rId14"/>
    <p:sldId id="290" r:id="rId15"/>
    <p:sldId id="291" r:id="rId16"/>
    <p:sldId id="292" r:id="rId17"/>
    <p:sldId id="293" r:id="rId18"/>
    <p:sldId id="294" r:id="rId19"/>
    <p:sldId id="295" r:id="rId20"/>
    <p:sldId id="317" r:id="rId21"/>
    <p:sldId id="285" r:id="rId22"/>
    <p:sldId id="297" r:id="rId23"/>
    <p:sldId id="298" r:id="rId24"/>
    <p:sldId id="300" r:id="rId25"/>
    <p:sldId id="302" r:id="rId26"/>
    <p:sldId id="303" r:id="rId27"/>
    <p:sldId id="361" r:id="rId28"/>
    <p:sldId id="304" r:id="rId29"/>
    <p:sldId id="305" r:id="rId30"/>
    <p:sldId id="357" r:id="rId31"/>
    <p:sldId id="358" r:id="rId32"/>
    <p:sldId id="359" r:id="rId33"/>
    <p:sldId id="307" r:id="rId34"/>
    <p:sldId id="306" r:id="rId35"/>
    <p:sldId id="308" r:id="rId36"/>
    <p:sldId id="309" r:id="rId37"/>
    <p:sldId id="270" r:id="rId38"/>
    <p:sldId id="310" r:id="rId39"/>
    <p:sldId id="311" r:id="rId40"/>
    <p:sldId id="312" r:id="rId41"/>
    <p:sldId id="362" r:id="rId42"/>
    <p:sldId id="360" r:id="rId43"/>
  </p:sldIdLst>
  <p:sldSz cx="12188825" cy="6858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014"/>
    <p:restoredTop sz="94280"/>
  </p:normalViewPr>
  <p:slideViewPr>
    <p:cSldViewPr>
      <p:cViewPr varScale="1">
        <p:scale>
          <a:sx n="112" d="100"/>
          <a:sy n="112" d="100"/>
        </p:scale>
        <p:origin x="-264" y="-84"/>
      </p:cViewPr>
      <p:guideLst>
        <p:guide orient="horz" pos="2160"/>
        <p:guide pos="3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esktop\2014.2015&#23626;&#24037;&#21830;&#19987;&#19994;&#23398;&#29983;&#23601;&#19994;&#24773;&#20917;&#19968;&#35272;&#34920;.xls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/>
          <a:lstStyle/>
          <a:p>
            <a:pPr>
              <a:defRPr/>
            </a:pPr>
            <a:r>
              <a:rPr lang="en-US" altLang="zh-CN" dirty="0" smtClean="0"/>
              <a:t>Attrition</a:t>
            </a:r>
            <a:r>
              <a:rPr lang="en-US" altLang="zh-CN" baseline="0" dirty="0" smtClean="0"/>
              <a:t> Numbers</a:t>
            </a:r>
            <a:endParaRPr lang="zh-CN" dirty="0"/>
          </a:p>
        </c:rich>
      </c:tx>
      <c:layout/>
    </c:title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2015级</c:v>
                </c:pt>
              </c:strCache>
            </c:strRef>
          </c:tx>
          <c:dLbls>
            <c:showVal val="1"/>
          </c:dLbls>
          <c:cat>
            <c:strRef>
              <c:f>Sheet1!$B$1:$C$1</c:f>
              <c:strCache>
                <c:ptCount val="2"/>
                <c:pt idx="0">
                  <c:v>招生人数</c:v>
                </c:pt>
                <c:pt idx="1">
                  <c:v>退学人数 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79</c:v>
                </c:pt>
                <c:pt idx="1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2016级</c:v>
                </c:pt>
              </c:strCache>
            </c:strRef>
          </c:tx>
          <c:dLbls>
            <c:showVal val="1"/>
          </c:dLbls>
          <c:cat>
            <c:strRef>
              <c:f>Sheet1!$B$1:$C$1</c:f>
              <c:strCache>
                <c:ptCount val="2"/>
                <c:pt idx="0">
                  <c:v>招生人数</c:v>
                </c:pt>
                <c:pt idx="1">
                  <c:v>退学人数 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20</c:v>
                </c:pt>
                <c:pt idx="1">
                  <c:v>2</c:v>
                </c:pt>
              </c:numCache>
            </c:numRef>
          </c:val>
        </c:ser>
        <c:dLbls>
          <c:showVal val="1"/>
        </c:dLbls>
        <c:shape val="cylinder"/>
        <c:axId val="86828928"/>
        <c:axId val="87219584"/>
        <c:axId val="0"/>
      </c:bar3DChart>
      <c:catAx>
        <c:axId val="86828928"/>
        <c:scaling>
          <c:orientation val="minMax"/>
        </c:scaling>
        <c:axPos val="b"/>
        <c:majorTickMark val="none"/>
        <c:tickLblPos val="nextTo"/>
        <c:crossAx val="87219584"/>
        <c:crosses val="autoZero"/>
        <c:auto val="1"/>
        <c:lblAlgn val="ctr"/>
        <c:lblOffset val="100"/>
      </c:catAx>
      <c:valAx>
        <c:axId val="87219584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86828928"/>
        <c:crosses val="autoZero"/>
        <c:crossBetween val="between"/>
      </c:valAx>
    </c:plotArea>
    <c:legend>
      <c:legendPos val="t"/>
      <c:layout/>
    </c:legend>
    <c:plotVisOnly val="1"/>
    <c:dispBlanksAs val="gap"/>
  </c:chart>
  <c:txPr>
    <a:bodyPr/>
    <a:lstStyle/>
    <a:p>
      <a:pPr>
        <a:defRPr sz="1800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baseline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pPr>
            <a:r>
              <a:rPr lang="zh-CN" altLang="en-US" sz="1600" b="1" i="0" u="none" strike="noStrike" baseline="0" dirty="0" smtClean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201</a:t>
            </a:r>
            <a:r>
              <a:rPr lang="en-US" altLang="zh-CN" sz="1600" b="1" i="0" u="none" strike="noStrike" baseline="0" dirty="0" smtClean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lang="zh-CN" altLang="en-US" sz="1600" b="1" i="0" u="none" strike="noStrike" baseline="0" dirty="0" smtClean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届</a:t>
            </a:r>
            <a:r>
              <a:rPr lang="zh-CN" altLang="en-US" sz="1600" b="1" i="0" u="none" strike="noStrike" baseline="0" dirty="0">
                <a:solidFill>
                  <a:srgbClr val="333333"/>
                </a:solidFill>
                <a:latin typeface="Arial" panose="020B0604020202020204"/>
                <a:cs typeface="Arial" panose="020B0604020202020204"/>
              </a:rPr>
              <a:t>毕业生就业情况统计</a:t>
            </a:r>
          </a:p>
        </c:rich>
      </c:tx>
      <c:layout>
        <c:manualLayout>
          <c:xMode val="edge"/>
          <c:yMode val="edge"/>
          <c:x val="0.21300609456092245"/>
          <c:y val="2.3148148148148077E-2"/>
        </c:manualLayout>
      </c:layout>
      <c:spPr>
        <a:noFill/>
        <a:ln w="25400">
          <a:noFill/>
        </a:ln>
      </c:spPr>
    </c:title>
    <c:plotArea>
      <c:layout/>
      <c:pieChart>
        <c:varyColors val="1"/>
        <c:ser>
          <c:idx val="0"/>
          <c:order val="0"/>
          <c:spPr>
            <a:solidFill>
              <a:schemeClr val="accent1"/>
            </a:solidFill>
            <a:effectLst/>
          </c:spPr>
          <c:explosion val="25"/>
          <c:dPt>
            <c:idx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 w="25400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defRPr>
                </a:pPr>
                <a:endParaRPr lang="zh-CN"/>
              </a:p>
            </c:txPr>
            <c:dLblPos val="inEnd"/>
            <c:showCatName val="1"/>
            <c:showPercent val="1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noFill/>
                      <a:prstDash val="solid"/>
                      <a:round/>
                    </a:ln>
                  </c:spPr>
                </c15:leaderLines>
              </c:ext>
            </c:extLst>
          </c:dLbls>
          <c:cat>
            <c:strRef>
              <c:f>'2015届学生就业情况一览'!$A$4:$A$7</c:f>
              <c:strCache>
                <c:ptCount val="4"/>
                <c:pt idx="0">
                  <c:v>就业</c:v>
                </c:pt>
                <c:pt idx="1">
                  <c:v>自主创业</c:v>
                </c:pt>
                <c:pt idx="2">
                  <c:v>升学</c:v>
                </c:pt>
                <c:pt idx="3">
                  <c:v>出国</c:v>
                </c:pt>
              </c:strCache>
            </c:strRef>
          </c:cat>
          <c:val>
            <c:numRef>
              <c:f>'2015届学生就业情况一览'!$B$4:$B$7</c:f>
              <c:numCache>
                <c:formatCode>General</c:formatCode>
                <c:ptCount val="4"/>
                <c:pt idx="0">
                  <c:v>18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900" b="0" i="0" u="none" strike="noStrike" baseline="0">
          <a:solidFill>
            <a:srgbClr val="000000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pPr>
      <a:endParaRPr lang="zh-CN"/>
    </a:p>
  </c:txPr>
  <c:externalData r:id="rId2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7930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42859AEB-6E5F-4734-B82B-3650E02A59B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7930">
              <a:defRPr sz="1200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CB927F0-EEA0-4780-8420-FD89670AC80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216025" rtl="0" eaLnBrk="0" fontAlgn="base" hangingPunct="0">
      <a:spcBef>
        <a:spcPct val="30000"/>
      </a:spcBef>
      <a:spcAft>
        <a:spcPct val="0"/>
      </a:spcAft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8013" algn="l" defTabSz="1216025" rtl="0" eaLnBrk="0" fontAlgn="base" hangingPunct="0">
      <a:spcBef>
        <a:spcPct val="30000"/>
      </a:spcBef>
      <a:spcAft>
        <a:spcPct val="0"/>
      </a:spcAft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7613" algn="l" defTabSz="1216025" rtl="0" eaLnBrk="0" fontAlgn="base" hangingPunct="0">
      <a:spcBef>
        <a:spcPct val="30000"/>
      </a:spcBef>
      <a:spcAft>
        <a:spcPct val="0"/>
      </a:spcAft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7213" algn="l" defTabSz="1216025" rtl="0" eaLnBrk="0" fontAlgn="base" hangingPunct="0">
      <a:spcBef>
        <a:spcPct val="30000"/>
      </a:spcBef>
      <a:spcAft>
        <a:spcPct val="0"/>
      </a:spcAft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6813" algn="l" defTabSz="1216025" rtl="0" eaLnBrk="0" fontAlgn="base" hangingPunct="0">
      <a:spcBef>
        <a:spcPct val="30000"/>
      </a:spcBef>
      <a:spcAft>
        <a:spcPct val="0"/>
      </a:spcAft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3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17B1E39E-565D-4848-A7AC-B38B28A27781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4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DEEFE46C-6AB3-46B0-9F35-BF25A81697F1}" type="slidenum">
              <a:rPr lang="en-US" altLang="zh-CN" smtClean="0">
                <a:ea typeface="幼圆" pitchFamily="49" charset="-122"/>
              </a:rPr>
              <a:pPr defTabSz="1217613"/>
              <a:t>18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13ADC70F-8601-471D-983B-C12FED6FC5CF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21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请刘艺</a:t>
            </a:r>
            <a:r>
              <a:rPr lang="en-US" altLang="zh-CN" smtClean="0"/>
              <a:t>,</a:t>
            </a:r>
            <a:r>
              <a:rPr lang="zh-CN" altLang="en-US" smtClean="0"/>
              <a:t>谢红提供一下</a:t>
            </a: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F03CAB77-67C4-4F3A-A24D-AF48DC17AD97}" type="slidenum">
              <a:rPr lang="en-US" altLang="zh-CN" smtClean="0">
                <a:ea typeface="幼圆" pitchFamily="49" charset="-122"/>
              </a:rPr>
              <a:pPr defTabSz="1217613"/>
              <a:t>22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刘海波准备</a:t>
            </a:r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8B1A58C5-C1A9-4296-B7E8-40D21DBE1434}" type="slidenum">
              <a:rPr lang="en-US" altLang="zh-CN" smtClean="0">
                <a:ea typeface="幼圆" pitchFamily="49" charset="-122"/>
              </a:rPr>
              <a:pPr defTabSz="1217613"/>
              <a:t>23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去年的教学情况，共同商讨</a:t>
            </a:r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9CC4E45F-ADB6-4B5C-B388-FB314329D648}" type="slidenum">
              <a:rPr lang="en-US" altLang="zh-CN" smtClean="0">
                <a:ea typeface="幼圆" pitchFamily="49" charset="-122"/>
              </a:rPr>
              <a:pPr defTabSz="1217613"/>
              <a:t>24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1A7C80F2-F748-4E2D-80D5-A54DE76D73AE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25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刘艺准备图片</a:t>
            </a: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6215BFC9-622C-4326-8404-9B213674E34C}" type="slidenum">
              <a:rPr lang="en-US" altLang="zh-CN" smtClean="0">
                <a:ea typeface="幼圆" pitchFamily="49" charset="-122"/>
              </a:rPr>
              <a:pPr defTabSz="1217613"/>
              <a:t>29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B8C6B3D3-2466-465B-A230-8B3B1C1F4ACA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33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校企合作名录</a:t>
            </a:r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4398703F-EA0D-4865-A48E-163C2233C073}" type="slidenum">
              <a:rPr lang="en-US" altLang="zh-CN" smtClean="0">
                <a:ea typeface="幼圆" pitchFamily="49" charset="-122"/>
              </a:rPr>
              <a:pPr defTabSz="1217613"/>
              <a:t>35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1BF6C79E-F1BB-42E6-9A77-9D989544435E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36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刘艺填写</a:t>
            </a: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B90B70CD-8D4F-400E-8B61-C856B34E9222}" type="slidenum">
              <a:rPr lang="en-US" altLang="zh-CN" smtClean="0">
                <a:ea typeface="幼圆" pitchFamily="49" charset="-122"/>
              </a:rPr>
              <a:pPr defTabSz="1217613"/>
              <a:t>5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刘海波准备</a:t>
            </a:r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EC37E9BD-3B72-456D-9706-62C0820517AE}" type="slidenum">
              <a:rPr lang="en-US" altLang="zh-CN" smtClean="0">
                <a:ea typeface="幼圆" pitchFamily="49" charset="-122"/>
              </a:rPr>
              <a:pPr defTabSz="1217613"/>
              <a:t>37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刘海波准备</a:t>
            </a: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424154C9-BE7A-44F5-956E-7D50C001BC95}" type="slidenum">
              <a:rPr lang="en-US" altLang="zh-CN" smtClean="0">
                <a:ea typeface="幼圆" pitchFamily="49" charset="-122"/>
              </a:rPr>
              <a:pPr defTabSz="1217613"/>
              <a:t>38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刘海波准备</a:t>
            </a: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1C7AB877-7D08-4DD9-9469-090206CF99FB}" type="slidenum">
              <a:rPr lang="en-US" altLang="zh-CN" smtClean="0">
                <a:ea typeface="幼圆" pitchFamily="49" charset="-122"/>
              </a:rPr>
              <a:pPr defTabSz="1217613"/>
              <a:t>39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72535897-E4CA-44C6-95FC-46926E6ED7A5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40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刘艺填写</a:t>
            </a: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55628344-F000-45DC-B59D-3D2379B8A081}" type="slidenum">
              <a:rPr lang="en-US" altLang="zh-CN" smtClean="0">
                <a:ea typeface="幼圆" pitchFamily="49" charset="-122"/>
              </a:rPr>
              <a:pPr defTabSz="1217613"/>
              <a:t>6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刘艺填写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0CA277BC-0926-44D6-B641-9E3609D1C5D3}" type="slidenum">
              <a:rPr lang="en-US" altLang="zh-CN" smtClean="0">
                <a:ea typeface="幼圆" pitchFamily="49" charset="-122"/>
              </a:rPr>
              <a:pPr defTabSz="1217613"/>
              <a:t>7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90CC75E6-48FE-4C2F-AB6D-8D5199EE606D}" type="slidenum">
              <a:rPr lang="en-US" altLang="zh-CN" smtClean="0">
                <a:ea typeface="幼圆" pitchFamily="49" charset="-122"/>
              </a:rPr>
              <a:pPr defTabSz="1217613"/>
              <a:t>8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刘艺收集学生退学数据</a:t>
            </a: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73972959-FF2E-4C2D-B14C-5877B578968E}" type="slidenum">
              <a:rPr lang="en-US" altLang="zh-CN" smtClean="0">
                <a:ea typeface="幼圆" pitchFamily="49" charset="-122"/>
              </a:rPr>
              <a:pPr defTabSz="1217613"/>
              <a:t>9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收集学生的评教数据</a:t>
            </a: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6A6062F7-B0A9-4828-9A4A-AB1B87962686}" type="slidenum">
              <a:rPr lang="en-US" altLang="zh-CN" smtClean="0">
                <a:ea typeface="幼圆" pitchFamily="49" charset="-122"/>
              </a:rPr>
              <a:pPr defTabSz="1217613"/>
              <a:t>10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ea typeface="宋体" pitchFamily="2" charset="-122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F0E54248-7ED8-4256-ABCE-34C92BCE55C1}" type="slidenum">
              <a:rPr lang="en-US" altLang="zh-CN" smtClean="0">
                <a:solidFill>
                  <a:schemeClr val="tx1"/>
                </a:solidFill>
                <a:latin typeface="Arial" pitchFamily="34" charset="0"/>
              </a:rPr>
              <a:pPr defTabSz="1217613"/>
              <a:t>11</a:t>
            </a:fld>
            <a:endParaRPr lang="en-US" altLang="zh-CN" smtClean="0">
              <a:solidFill>
                <a:schemeClr val="tx1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刘艺添加照片</a:t>
            </a: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1217613"/>
            <a:fld id="{BEC54556-770D-4B61-A2C7-A7E099FDC529}" type="slidenum">
              <a:rPr lang="en-US" altLang="zh-CN" smtClean="0">
                <a:ea typeface="幼圆" pitchFamily="49" charset="-122"/>
              </a:rPr>
              <a:pPr defTabSz="1217613"/>
              <a:t>14</a:t>
            </a:fld>
            <a:endParaRPr lang="en-US" altLang="zh-CN" smtClean="0">
              <a:ea typeface="幼圆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A79B64F-7397-4185-A16F-D0FDCDCF27E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66E9AA5-B3EB-4AAF-BF87-A829B415C7E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353933-8A6F-4C2B-B211-A7BA18E4D0FC}" type="datetimeFigureOut">
              <a:rPr lang="en-US"/>
              <a:pPr>
                <a:defRPr/>
              </a:pPr>
              <a:t>3/15/2017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84CD7D5-E16D-49A4-B6A6-2192C245AF8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1706880" indent="0">
              <a:buNone/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83BCA15-E280-46A7-BD96-BCD639314D0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045">
              <a:defRPr sz="1800"/>
            </a:lvl5pPr>
            <a:lvl6pPr marL="2011045">
              <a:defRPr sz="1800"/>
            </a:lvl6pPr>
            <a:lvl7pPr marL="2011045">
              <a:defRPr sz="1800"/>
            </a:lvl7pPr>
            <a:lvl8pPr marL="2011045">
              <a:defRPr sz="1800"/>
            </a:lvl8pPr>
            <a:lvl9pPr marL="201104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3B324BD-5DA6-4071-91D5-A3D7FE080F7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BBC9C94-D353-4677-B852-F3625A81A04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DD5C377-F30A-4FED-A286-AB2D0751021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3960813" y="0"/>
            <a:ext cx="792321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CF224F6-984D-421E-848F-21C125E330D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2082800" y="0"/>
            <a:ext cx="80232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165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1218565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1156718-57F1-4C2A-8E49-738B63E85D2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0"/>
            <a:ext cx="115792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117600" y="76200"/>
            <a:ext cx="10156825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zh-CN" altLang="zh-CN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7600" y="1701800"/>
            <a:ext cx="10156825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0"/>
            <a:ext cx="2741613" cy="320675"/>
          </a:xfrm>
          <a:prstGeom prst="rect">
            <a:avLst/>
          </a:prstGeom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6E014563-503E-4381-829D-6C3CE87FD5A4}" type="datetimeFigureOut">
              <a:rPr lang="en-US" altLang="zh-CN"/>
              <a:pPr>
                <a:defRPr/>
              </a:pPr>
              <a:t>3/15/2017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425" y="6400800"/>
            <a:ext cx="6215063" cy="320675"/>
          </a:xfrm>
          <a:prstGeom prst="rect">
            <a:avLst/>
          </a:prstGeom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938" y="6400800"/>
            <a:ext cx="1106487" cy="320675"/>
          </a:xfrm>
          <a:prstGeom prst="rect">
            <a:avLst/>
          </a:prstGeom>
        </p:spPr>
        <p:txBody>
          <a:bodyPr vert="horz" wrap="square" lIns="121899" tIns="60949" rIns="121899" bIns="60949" numCol="1" anchor="b" anchorCtr="0" compatLnSpc="1"/>
          <a:lstStyle>
            <a:lvl1pPr algn="r" defTabSz="1217930">
              <a:defRPr sz="1200">
                <a:solidFill>
                  <a:srgbClr val="595959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2F58D974-49DE-4236-A32F-A32C07CF01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med">
    <p:fade/>
  </p:transition>
  <p:hf sldNum="0" hdr="0" ftr="0" dt="0"/>
  <p:txStyles>
    <p:titleStyle>
      <a:lvl1pPr algn="l" defTabSz="121602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21602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2pPr>
      <a:lvl3pPr algn="l" defTabSz="121602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3pPr>
      <a:lvl4pPr algn="l" defTabSz="121602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4pPr>
      <a:lvl5pPr algn="l" defTabSz="1216025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5pPr>
      <a:lvl6pPr marL="457200" algn="l" defTabSz="1217295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6pPr>
      <a:lvl7pPr marL="914400" algn="l" defTabSz="1217295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7pPr>
      <a:lvl8pPr marL="1371600" algn="l" defTabSz="1217295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8pPr>
      <a:lvl9pPr marL="1828800" algn="l" defTabSz="1217295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</a:defRPr>
      </a:lvl9pPr>
    </p:titleStyle>
    <p:bodyStyle>
      <a:lvl1pPr marL="303213" indent="-303213" algn="l" defTabSz="1216025" rtl="0" eaLnBrk="0" fontAlgn="base" hangingPunct="0">
        <a:lnSpc>
          <a:spcPct val="95000"/>
        </a:lnSpc>
        <a:spcBef>
          <a:spcPts val="1863"/>
        </a:spcBef>
        <a:spcAft>
          <a:spcPct val="0"/>
        </a:spcAft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303213" algn="l" defTabSz="1216025" rtl="0" eaLnBrk="0" fontAlgn="base" hangingPunct="0">
        <a:lnSpc>
          <a:spcPct val="95000"/>
        </a:lnSpc>
        <a:spcBef>
          <a:spcPts val="1063"/>
        </a:spcBef>
        <a:spcAft>
          <a:spcPct val="0"/>
        </a:spcAft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7288" indent="-303213" algn="l" defTabSz="1216025" rtl="0" eaLnBrk="0" fontAlgn="base" hangingPunct="0">
        <a:lnSpc>
          <a:spcPct val="95000"/>
        </a:lnSpc>
        <a:spcBef>
          <a:spcPts val="1063"/>
        </a:spcBef>
        <a:spcAft>
          <a:spcPct val="0"/>
        </a:spcAft>
        <a:buSzPct val="100000"/>
        <a:buFont typeface="Century Gothic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325" indent="-303213" algn="l" defTabSz="1216025" rtl="0" eaLnBrk="0" fontAlgn="base" hangingPunct="0">
        <a:lnSpc>
          <a:spcPct val="95000"/>
        </a:lnSpc>
        <a:spcBef>
          <a:spcPts val="1063"/>
        </a:spcBef>
        <a:spcAft>
          <a:spcPct val="0"/>
        </a:spcAft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9775" indent="-303213" algn="l" defTabSz="1216025" rtl="0" eaLnBrk="0" fontAlgn="base" hangingPunct="0">
        <a:lnSpc>
          <a:spcPct val="95000"/>
        </a:lnSpc>
        <a:spcBef>
          <a:spcPts val="1063"/>
        </a:spcBef>
        <a:spcAft>
          <a:spcPct val="0"/>
        </a:spcAft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76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48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0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85" indent="-304800" algn="l" defTabSz="1218565" rtl="0" eaLnBrk="1" latinLnBrk="0" hangingPunct="1">
        <a:lnSpc>
          <a:spcPct val="95000"/>
        </a:lnSpc>
        <a:spcBef>
          <a:spcPts val="1065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150813" y="381000"/>
            <a:ext cx="11123612" cy="6248400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Arial" pitchFamily="34" charset="0"/>
              <a:buNone/>
            </a:pPr>
            <a:r>
              <a:rPr lang="zh-CN" altLang="en-US" sz="4000" smtClean="0">
                <a:latin typeface="宋体" pitchFamily="2" charset="-122"/>
                <a:ea typeface="宋体" pitchFamily="2" charset="-122"/>
              </a:rPr>
              <a:t>注意事项</a:t>
            </a:r>
            <a:r>
              <a:rPr lang="en-US" altLang="zh-CN" sz="4000" smtClean="0">
                <a:latin typeface="宋体" pitchFamily="2" charset="-122"/>
                <a:ea typeface="宋体" pitchFamily="2" charset="-122"/>
              </a:rPr>
              <a:t>: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请根据评估内容，提供一份文字的报告，可以用评估文件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Word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文档每条问题下面作答（</a:t>
            </a:r>
            <a:r>
              <a:rPr lang="zh-CN" altLang="en-US" sz="2500" b="1" u="sng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回应必须以英语填写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）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根据文字的报告，可以参考此幻灯片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的格式，建立一份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zh-CN" altLang="en-US" sz="2500" b="1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请使用英语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），在评估时向课程开发顾问做介绍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此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所有图片只是例子供贵院参考。如果贵院过去已使用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做介绍，可以继续使用旧的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更新内容。（问题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2.1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及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3.1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务必按此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格式填写）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由於评估时间有限，请使用大量的图片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录像展示中加班专业的教学活动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评估时可以准备相关的教课书、作业、考试卷等材料让课程开发顾问桧查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评估结束时，我院需要拷贝一份电子版的文字报告及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存档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请尽可能邀请更多的中加班授课老师参加评估会议，由於在讨论期间可能牵涉一些管理和教学问题，因此学生不必参加评估。</a:t>
            </a: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zh-CN" sz="2500" smtClean="0">
                <a:latin typeface="宋体" pitchFamily="2" charset="-122"/>
                <a:ea typeface="宋体" pitchFamily="2" charset="-122"/>
              </a:rPr>
              <a:t>PPT </a:t>
            </a:r>
            <a:r>
              <a:rPr lang="zh-CN" altLang="en-US" sz="2500" smtClean="0">
                <a:latin typeface="宋体" pitchFamily="2" charset="-122"/>
                <a:ea typeface="宋体" pitchFamily="2" charset="-122"/>
              </a:rPr>
              <a:t>以英语介绍，省略翻译时间。</a:t>
            </a: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zh-CN" sz="2500" smtClean="0">
              <a:latin typeface="宋体" pitchFamily="2" charset="-122"/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endParaRPr lang="zh-CN" altLang="en-US" sz="2500" smtClean="0"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endParaRPr lang="zh-CN" altLang="en-US" sz="2500" smtClean="0">
              <a:ea typeface="宋体" pitchFamily="2" charset="-122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zh-CN" sz="1700" smtClean="0"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2"/>
          <p:cNvSpPr txBox="1">
            <a:spLocks noChangeArrowheads="1"/>
          </p:cNvSpPr>
          <p:nvPr/>
        </p:nvSpPr>
        <p:spPr bwMode="auto">
          <a:xfrm>
            <a:off x="736600" y="357188"/>
            <a:ext cx="9929813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216025">
              <a:lnSpc>
                <a:spcPct val="95000"/>
              </a:lnSpc>
              <a:spcBef>
                <a:spcPts val="1863"/>
              </a:spcBef>
              <a:buSzPct val="100000"/>
              <a:buFont typeface="Arial" pitchFamily="34" charset="0"/>
              <a:buNone/>
            </a:pPr>
            <a:r>
              <a:rPr lang="en-US" altLang="zh-CN" sz="3000">
                <a:latin typeface="Century Gothic" pitchFamily="34" charset="0"/>
              </a:rPr>
              <a:t>1.8 Results from students’ evaluation of program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93685" y="1071546"/>
          <a:ext cx="10787139" cy="4639827"/>
        </p:xfrm>
        <a:graphic>
          <a:graphicData uri="http://schemas.openxmlformats.org/drawingml/2006/table">
            <a:tbl>
              <a:tblPr/>
              <a:tblGrid>
                <a:gridCol w="409637"/>
                <a:gridCol w="409637"/>
                <a:gridCol w="1538181"/>
                <a:gridCol w="3643338"/>
                <a:gridCol w="1071570"/>
                <a:gridCol w="571504"/>
                <a:gridCol w="1000132"/>
                <a:gridCol w="642942"/>
                <a:gridCol w="928694"/>
                <a:gridCol w="571504"/>
              </a:tblGrid>
              <a:tr h="270863"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Year</a:t>
                      </a:r>
                      <a:endParaRPr lang="zh-CN" sz="11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Month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Name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Course Title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Excellent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Good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Poor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刘艺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Essentials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：路由器和交换原理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5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100%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刘艺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Lab: 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交换机、路由器配置实训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5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100%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郑江玥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Windows Server Administrator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：服务器管理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5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100%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刘艺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Computer Essentials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：计算机网络基础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80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97%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91137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Craig Nash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Windows Server Administrator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：服务器管理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69</a:t>
                      </a:r>
                      <a:endParaRPr lang="zh-CN" sz="11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95%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3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5752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Spencer MacPhee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Essentials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：路由器和交换原理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69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95%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3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蒙晓暄</a:t>
                      </a:r>
                      <a:endParaRPr lang="zh-CN" sz="11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Lab: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交换机、路由器配置实训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32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94%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蒙晓暄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CiscoCCNA I:Introduction to Networks: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网络基础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32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94%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刘颖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Technical Conmmunications: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技术交流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32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94%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325035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ABEDEL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Practical English: 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实用英语</a:t>
                      </a:r>
                      <a:r>
                        <a:rPr lang="en-US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(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中加</a:t>
                      </a:r>
                      <a:r>
                        <a:rPr lang="en-US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)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14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93%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6%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宋波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Lab: 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交换机、路由器配置实训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34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89%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4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蒙晓暄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Windows Server Administrator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：服务器管理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64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88%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11%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蒙晓暄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A+ Hardware: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硬件基础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64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88%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11%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蒙晓暄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Routing &amp; Switching Essentials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：路由器和交换原理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63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87%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9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宋波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CiscoCCNA I:Introduction to Networks: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网络基础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33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86%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5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13%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刘海波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A+Software:</a:t>
                      </a:r>
                      <a:r>
                        <a:rPr lang="zh-CN" sz="1100" kern="0">
                          <a:solidFill>
                            <a:srgbClr val="333333"/>
                          </a:solidFill>
                          <a:latin typeface="Calibri"/>
                          <a:ea typeface="宋体"/>
                          <a:cs typeface="Arial Unicode MS"/>
                        </a:rPr>
                        <a:t>软件基础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66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85%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11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14%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333333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艾容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Practical English: 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实用英语</a:t>
                      </a:r>
                      <a:r>
                        <a:rPr lang="en-US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(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中加</a:t>
                      </a:r>
                      <a:r>
                        <a:rPr lang="en-US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)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3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王梅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Technical Conmmunications: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技术交流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29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76%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9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23%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6690"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2016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12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刘正艳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A+ Hardware:</a:t>
                      </a:r>
                      <a:r>
                        <a:rPr lang="zh-CN" sz="1100" kern="0">
                          <a:solidFill>
                            <a:srgbClr val="000066"/>
                          </a:solidFill>
                          <a:latin typeface="Calibri"/>
                          <a:ea typeface="宋体"/>
                          <a:cs typeface="Arial Unicode MS"/>
                        </a:rPr>
                        <a:t>硬件基础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8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53%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7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46%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</a:t>
                      </a:r>
                      <a:endParaRPr lang="zh-CN" sz="11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1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66"/>
                          </a:solidFill>
                          <a:latin typeface="宋体"/>
                          <a:ea typeface="宋体"/>
                          <a:cs typeface="Arial Unicode MS"/>
                        </a:rPr>
                        <a:t>0%</a:t>
                      </a:r>
                      <a:endParaRPr lang="zh-CN" sz="11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26594" marR="265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3" y="1676400"/>
            <a:ext cx="8763000" cy="2554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0" indent="-1143000" defTabSz="1218565" fontAlgn="auto">
              <a:spcBef>
                <a:spcPts val="0"/>
              </a:spcBef>
              <a:spcAft>
                <a:spcPts val="0"/>
              </a:spcAft>
              <a:buFontTx/>
              <a:buAutoNum type="arabicPeriod" startAt="2"/>
              <a:defRPr/>
            </a:pPr>
            <a:r>
              <a:rPr lang="en-US" sz="8000" dirty="0">
                <a:latin typeface="+mn-lt"/>
                <a:ea typeface="+mn-ea"/>
              </a:rPr>
              <a:t>Teaching</a:t>
            </a:r>
            <a:r>
              <a:rPr lang="en-US" sz="6000" dirty="0">
                <a:latin typeface="+mn-lt"/>
                <a:ea typeface="+mn-ea"/>
              </a:rPr>
              <a:t>/</a:t>
            </a:r>
          </a:p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dirty="0">
                <a:latin typeface="+mn-lt"/>
                <a:ea typeface="+mn-ea"/>
              </a:rPr>
              <a:t>      </a:t>
            </a:r>
            <a:r>
              <a:rPr lang="en-US" sz="8000" dirty="0">
                <a:latin typeface="+mn-lt"/>
                <a:ea typeface="+mn-ea"/>
              </a:rPr>
              <a:t>Instructors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圆角矩形 1"/>
          <p:cNvSpPr>
            <a:spLocks noChangeArrowheads="1"/>
          </p:cNvSpPr>
          <p:nvPr/>
        </p:nvSpPr>
        <p:spPr bwMode="auto">
          <a:xfrm>
            <a:off x="450850" y="357188"/>
            <a:ext cx="7296150" cy="61277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000" b="0" dirty="0">
                <a:latin typeface="+mn-lt"/>
                <a:ea typeface="幼圆" pitchFamily="49" charset="-122"/>
              </a:rPr>
              <a:t>2.1 New staff delivering EJV courses</a:t>
            </a:r>
          </a:p>
        </p:txBody>
      </p:sp>
      <p:graphicFrame>
        <p:nvGraphicFramePr>
          <p:cNvPr id="24579" name="表格 24578"/>
          <p:cNvGraphicFramePr/>
          <p:nvPr/>
        </p:nvGraphicFramePr>
        <p:xfrm>
          <a:off x="522288" y="1143000"/>
          <a:ext cx="11134724" cy="5400667"/>
        </p:xfrm>
        <a:graphic>
          <a:graphicData uri="http://schemas.openxmlformats.org/drawingml/2006/table">
            <a:tbl>
              <a:tblPr/>
              <a:tblGrid>
                <a:gridCol w="1076291"/>
                <a:gridCol w="3804953"/>
                <a:gridCol w="1267145"/>
                <a:gridCol w="1285884"/>
                <a:gridCol w="1857388"/>
                <a:gridCol w="1843063"/>
              </a:tblGrid>
              <a:tr h="1658383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Name of Instructor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EJV Course being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taught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Educational 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Credentia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ls</a:t>
                      </a:r>
                    </a:p>
                    <a:p>
                      <a:pPr lvl="0" eaLnBrk="1" hangingPunct="1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Number of Years of Teaching in the College/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University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幼圆" pitchFamily="49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Had been trained at Holland College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PEI)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(If yes, please state which year?)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Had been participated in the EJV Best Practice Symposium held in China (If yes, please state which year?)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56754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Song Bo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1. CNET-1050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Network and Information Security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2. CNET-1010 CCNA-I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Master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18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4850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Xie Hong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1. CPRG-1000 Basics of Programming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2. CNET-2030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Web Technologies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Master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19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YES. 2015 Fall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6754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Liu Haibo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1. CMPS-100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0 A+ Software,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2. CNET-1100 Linux Administration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Master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YES. 2015 Fall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503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Liu Yi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1. CNET-1021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CCNA-II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2. CNET-2201 Network Analyze and Design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Master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9" name="表格 24578"/>
          <p:cNvGraphicFramePr/>
          <p:nvPr/>
        </p:nvGraphicFramePr>
        <p:xfrm>
          <a:off x="450850" y="1225550"/>
          <a:ext cx="11116033" cy="4785336"/>
        </p:xfrm>
        <a:graphic>
          <a:graphicData uri="http://schemas.openxmlformats.org/drawingml/2006/table">
            <a:tbl>
              <a:tblPr/>
              <a:tblGrid>
                <a:gridCol w="1643074"/>
                <a:gridCol w="2767359"/>
                <a:gridCol w="1524000"/>
                <a:gridCol w="1447800"/>
                <a:gridCol w="1828800"/>
                <a:gridCol w="1905000"/>
              </a:tblGrid>
              <a:tr h="1584325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Name of Instructor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EJV Course being 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taught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Educational </a:t>
                      </a: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Credentia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ls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幼圆" pitchFamily="49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Number of Years of Teaching in the College/ University</a:t>
                      </a:r>
                    </a:p>
                    <a:p>
                      <a:pPr lvl="0" eaLnBrk="1" hangingPunct="1">
                        <a:buNone/>
                      </a:pPr>
                      <a:endParaRPr lang="zh-CN" altLang="en-US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Had been trained at Holland College 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幼圆" pitchFamily="49" charset="-122"/>
                        </a:rPr>
                        <a:t>PEI)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(If yes, please state which year?)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Had been participated in the EJV Best Practice Symposium held in China (If yes, please state which year?)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Wu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Yan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COMM-1000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dirty="0" err="1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Techincal</a:t>
                      </a:r>
                      <a:r>
                        <a:rPr lang="en-US" altLang="zh-CN" sz="1800" baseline="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Communication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Bachelor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310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Tan </a:t>
                      </a:r>
                      <a:r>
                        <a:rPr lang="en-US" altLang="zh-CN" sz="1800" dirty="0" err="1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Lijun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sym typeface="+mn-ea"/>
                        </a:rPr>
                        <a:t>Object-Oriented Programming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Master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err="1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Zhong</a:t>
                      </a: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800" dirty="0" err="1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Zhengyong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CNET-2040 Voice and Video over Internet</a:t>
                      </a:r>
                      <a:endParaRPr lang="zh-CN" altLang="en-US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Bachelor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lang="en-US" altLang="zh-CN" sz="18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err="1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Abedel</a:t>
                      </a: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(Eng)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English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Bachelor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Stephen(US)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English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Bachelor</a:t>
                      </a:r>
                      <a:endParaRPr lang="zh-CN" altLang="en-US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  <a:endParaRPr lang="en-US" altLang="zh-CN" sz="1800" kern="1200" dirty="0">
                        <a:solidFill>
                          <a:srgbClr val="C00000"/>
                        </a:solidFill>
                        <a:latin typeface="Century Gothic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1218565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rgbClr val="C00000"/>
                          </a:solidFill>
                          <a:latin typeface="Century Gothic" pitchFamily="34" charset="0"/>
                          <a:ea typeface="宋体" panose="02010600030101010101" pitchFamily="2" charset="-122"/>
                          <a:cs typeface="+mn-cs"/>
                        </a:rPr>
                        <a:t>NO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圆角矩形 1"/>
          <p:cNvSpPr>
            <a:spLocks noChangeArrowheads="1"/>
          </p:cNvSpPr>
          <p:nvPr/>
        </p:nvSpPr>
        <p:spPr bwMode="auto">
          <a:xfrm>
            <a:off x="450850" y="357188"/>
            <a:ext cx="7296150" cy="61277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000" b="0" dirty="0">
                <a:latin typeface="+mn-lt"/>
                <a:ea typeface="幼圆" pitchFamily="49" charset="-122"/>
              </a:rPr>
              <a:t>2.1 New staff delivering EJV courses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圆角矩形 1"/>
          <p:cNvSpPr>
            <a:spLocks noChangeArrowheads="1"/>
          </p:cNvSpPr>
          <p:nvPr/>
        </p:nvSpPr>
        <p:spPr bwMode="auto">
          <a:xfrm>
            <a:off x="593725" y="228600"/>
            <a:ext cx="11072813" cy="163512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3000" b="0" dirty="0">
                <a:latin typeface="+mn-lt"/>
                <a:ea typeface="幼圆" pitchFamily="49" charset="-122"/>
              </a:rPr>
              <a:t>2.2 Teaching methods and strategies used in the program – elaborate on creative interactive students activities, projects.</a:t>
            </a:r>
          </a:p>
        </p:txBody>
      </p:sp>
      <p:pic>
        <p:nvPicPr>
          <p:cNvPr id="25607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75" y="2143125"/>
            <a:ext cx="4714875" cy="3535363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608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163" y="2143125"/>
            <a:ext cx="4786312" cy="3516313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圆角矩形 1"/>
          <p:cNvSpPr>
            <a:spLocks noChangeArrowheads="1"/>
          </p:cNvSpPr>
          <p:nvPr/>
        </p:nvSpPr>
        <p:spPr bwMode="auto">
          <a:xfrm>
            <a:off x="450850" y="285750"/>
            <a:ext cx="11215688" cy="1055688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>
                <a:latin typeface="+mn-lt"/>
                <a:ea typeface="幼圆" pitchFamily="49" charset="-122"/>
              </a:rPr>
              <a:t>2.3 What instructors find most challenging in delivering their course(s)</a:t>
            </a:r>
          </a:p>
        </p:txBody>
      </p:sp>
      <p:sp>
        <p:nvSpPr>
          <p:cNvPr id="19460" name="圆角矩形 1"/>
          <p:cNvSpPr>
            <a:spLocks noChangeArrowheads="1"/>
          </p:cNvSpPr>
          <p:nvPr/>
        </p:nvSpPr>
        <p:spPr bwMode="auto">
          <a:xfrm>
            <a:off x="522288" y="2928938"/>
            <a:ext cx="11144250" cy="1055687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>
                <a:latin typeface="+mn-lt"/>
                <a:ea typeface="幼圆" pitchFamily="49" charset="-122"/>
              </a:rPr>
              <a:t>2.4 What can we as (EJV partners) jointly work on for solutions to these challenges</a:t>
            </a:r>
          </a:p>
        </p:txBody>
      </p:sp>
      <p:sp>
        <p:nvSpPr>
          <p:cNvPr id="27652" name="TextBox 5"/>
          <p:cNvSpPr txBox="1">
            <a:spLocks noChangeArrowheads="1"/>
          </p:cNvSpPr>
          <p:nvPr/>
        </p:nvSpPr>
        <p:spPr bwMode="auto">
          <a:xfrm>
            <a:off x="808038" y="1571625"/>
            <a:ext cx="10001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To make a difference in every aspect that the students feel they’re participating an EJV program rather than simply replacing course materials and schedules	</a:t>
            </a:r>
            <a:endParaRPr lang="zh-CN" altLang="en-US" sz="200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879475" y="4357688"/>
            <a:ext cx="100012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Identify key elements that distinguish CBE from Chinese traditional educational methods and design a QA procedure to ensure we’re making progress in introducing CBE in our daily educational activities. </a:t>
            </a:r>
            <a:endParaRPr lang="zh-CN" altLang="en-US" sz="200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圆角矩形 1"/>
          <p:cNvSpPr>
            <a:spLocks noChangeArrowheads="1"/>
          </p:cNvSpPr>
          <p:nvPr/>
        </p:nvSpPr>
        <p:spPr bwMode="auto">
          <a:xfrm>
            <a:off x="379413" y="428625"/>
            <a:ext cx="11287125" cy="579438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>
                <a:latin typeface="+mn-lt"/>
                <a:ea typeface="幼圆" pitchFamily="49" charset="-122"/>
              </a:rPr>
              <a:t>2.5 Professional development opportunities for EJV instructors</a:t>
            </a:r>
          </a:p>
        </p:txBody>
      </p:sp>
      <p:sp>
        <p:nvSpPr>
          <p:cNvPr id="20484" name="圆角矩形 1"/>
          <p:cNvSpPr>
            <a:spLocks noChangeArrowheads="1"/>
          </p:cNvSpPr>
          <p:nvPr/>
        </p:nvSpPr>
        <p:spPr bwMode="auto">
          <a:xfrm>
            <a:off x="379413" y="3429000"/>
            <a:ext cx="11215687" cy="1531938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>
                <a:latin typeface="+mn-lt"/>
                <a:ea typeface="幼圆" pitchFamily="49" charset="-122"/>
              </a:rPr>
              <a:t>2.6 Feedback on what instructors learned that changed them as an instructor(if instructors recently visited Holland College for training)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879475" y="5143500"/>
            <a:ext cx="10001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How to construct the relationship with students in a CBE preferred way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736600" y="1357313"/>
            <a:ext cx="1000125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Instructors are assigned to companies and corporations for professional skills uplifting on a regular basis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Instructors are receiving trainings from government invited experts and researchers on a regular basis</a:t>
            </a:r>
          </a:p>
          <a:p>
            <a:pPr defTabSz="1216025">
              <a:buSzPct val="100000"/>
              <a:buFont typeface="Arial" pitchFamily="34" charset="0"/>
              <a:buNone/>
            </a:pP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圆角矩形 1"/>
          <p:cNvSpPr>
            <a:spLocks noChangeArrowheads="1"/>
          </p:cNvSpPr>
          <p:nvPr/>
        </p:nvSpPr>
        <p:spPr bwMode="auto">
          <a:xfrm>
            <a:off x="379413" y="214313"/>
            <a:ext cx="11430000" cy="1531937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>
                <a:latin typeface="+mn-lt"/>
                <a:ea typeface="幼圆" pitchFamily="49" charset="-122"/>
              </a:rPr>
              <a:t>2.7 Feedback on what instructors benefited from at EJV Best Practice Symposium 2015 in Hainan.</a:t>
            </a:r>
            <a:endParaRPr lang="zh-CN" altLang="zh-CN" sz="2800" b="0" dirty="0">
              <a:latin typeface="+mn-lt"/>
              <a:ea typeface="幼圆" pitchFamily="49" charset="-122"/>
            </a:endParaRPr>
          </a:p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endParaRPr lang="en-US" altLang="zh-CN" sz="2800" b="0" dirty="0">
              <a:latin typeface="+mn-lt"/>
              <a:ea typeface="幼圆" pitchFamily="49" charset="-122"/>
            </a:endParaRPr>
          </a:p>
        </p:txBody>
      </p:sp>
      <p:sp>
        <p:nvSpPr>
          <p:cNvPr id="5" name="圆角矩形 1"/>
          <p:cNvSpPr>
            <a:spLocks noChangeArrowheads="1"/>
          </p:cNvSpPr>
          <p:nvPr/>
        </p:nvSpPr>
        <p:spPr bwMode="auto">
          <a:xfrm>
            <a:off x="379413" y="3357563"/>
            <a:ext cx="11430000" cy="1531937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800" b="0" dirty="0" smtClean="0">
                <a:latin typeface="+mn-lt"/>
                <a:ea typeface="幼圆" pitchFamily="49" charset="-122"/>
              </a:rPr>
              <a:t>2.8 What kind of training you would like to see at the upcoming EJV </a:t>
            </a:r>
            <a:r>
              <a:rPr lang="en-US" altLang="zh-CN" sz="2800" b="0" dirty="0">
                <a:latin typeface="+mn-lt"/>
                <a:ea typeface="幼圆" pitchFamily="49" charset="-122"/>
              </a:rPr>
              <a:t>Best Practice Symposium </a:t>
            </a:r>
            <a:r>
              <a:rPr lang="en-US" altLang="zh-CN" sz="2800" b="0" dirty="0" smtClean="0">
                <a:latin typeface="+mn-lt"/>
                <a:ea typeface="幼圆" pitchFamily="49" charset="-122"/>
              </a:rPr>
              <a:t>2017 </a:t>
            </a:r>
            <a:r>
              <a:rPr lang="en-US" altLang="zh-CN" sz="2800" b="0" dirty="0">
                <a:latin typeface="+mn-lt"/>
                <a:ea typeface="幼圆" pitchFamily="49" charset="-122"/>
              </a:rPr>
              <a:t>in </a:t>
            </a:r>
            <a:r>
              <a:rPr lang="en-US" altLang="zh-CN" sz="2800" b="0" dirty="0" smtClean="0">
                <a:latin typeface="+mn-lt"/>
                <a:ea typeface="幼圆" pitchFamily="49" charset="-122"/>
              </a:rPr>
              <a:t>Guiyang.</a:t>
            </a:r>
            <a:endParaRPr lang="zh-CN" altLang="zh-CN" sz="2800" b="0" dirty="0">
              <a:latin typeface="+mn-lt"/>
              <a:ea typeface="幼圆" pitchFamily="49" charset="-122"/>
            </a:endParaRPr>
          </a:p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endParaRPr lang="en-US" altLang="zh-CN" sz="2800" b="0" dirty="0">
              <a:latin typeface="+mn-lt"/>
              <a:ea typeface="幼圆" pitchFamily="49" charset="-122"/>
            </a:endParaRPr>
          </a:p>
        </p:txBody>
      </p:sp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1022350" y="1571625"/>
            <a:ext cx="10072688" cy="1323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6025">
              <a:buSzPct val="100000"/>
              <a:buFont typeface="Arial" pitchFamily="34" charset="0"/>
              <a:buNone/>
            </a:pPr>
            <a:r>
              <a:rPr lang="en-US" altLang="zh-CN" sz="8000">
                <a:solidFill>
                  <a:srgbClr val="FF0000"/>
                </a:solidFill>
                <a:latin typeface="Century Gothic" pitchFamily="34" charset="0"/>
                <a:ea typeface="幼圆" pitchFamily="49" charset="-122"/>
              </a:rPr>
              <a:t>NOT ATTENDED</a:t>
            </a:r>
            <a:endParaRPr lang="zh-CN" altLang="en-US" sz="8000">
              <a:solidFill>
                <a:srgbClr val="FF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圆角矩形 1"/>
          <p:cNvSpPr>
            <a:spLocks noChangeArrowheads="1"/>
          </p:cNvSpPr>
          <p:nvPr/>
        </p:nvSpPr>
        <p:spPr bwMode="auto">
          <a:xfrm>
            <a:off x="736600" y="428625"/>
            <a:ext cx="10715625" cy="51117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400" b="0" dirty="0" smtClean="0">
                <a:latin typeface="+mn-lt"/>
                <a:ea typeface="幼圆" pitchFamily="49" charset="-122"/>
              </a:rPr>
              <a:t>2.9 </a:t>
            </a:r>
            <a:r>
              <a:rPr lang="en-US" altLang="zh-CN" sz="2400" b="0" dirty="0">
                <a:latin typeface="+mn-lt"/>
                <a:ea typeface="幼圆" pitchFamily="49" charset="-122"/>
              </a:rPr>
              <a:t>Discuss collaboration between EJV instructors</a:t>
            </a:r>
          </a:p>
        </p:txBody>
      </p:sp>
      <p:pic>
        <p:nvPicPr>
          <p:cNvPr id="5" name="图片 4" descr="IMG_20161025_113528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500188"/>
            <a:ext cx="4762500" cy="3571875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图片 3" descr="discuss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225" y="1500188"/>
            <a:ext cx="5872163" cy="3571875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725" name="TextBox 5"/>
          <p:cNvSpPr txBox="1">
            <a:spLocks noChangeArrowheads="1"/>
          </p:cNvSpPr>
          <p:nvPr/>
        </p:nvSpPr>
        <p:spPr bwMode="auto">
          <a:xfrm>
            <a:off x="736600" y="5286375"/>
            <a:ext cx="100012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defTabSz="1216025">
              <a:buSzPct val="100000"/>
              <a:buFont typeface="Century Gothic" pitchFamily="34" charset="0"/>
              <a:buAutoNum type="arabicPeriod"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Spencer and Wu are co-teaching a lab</a:t>
            </a:r>
          </a:p>
          <a:p>
            <a:pPr marL="457200" indent="-457200" defTabSz="1216025">
              <a:buSzPct val="100000"/>
              <a:buFont typeface="Century Gothic" pitchFamily="34" charset="0"/>
              <a:buAutoNum type="arabicPeriod"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Spencer and Lewis use email to exchange course materials, including handout translation and students lab results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圆角矩形 1"/>
          <p:cNvSpPr>
            <a:spLocks noChangeArrowheads="1"/>
          </p:cNvSpPr>
          <p:nvPr/>
        </p:nvSpPr>
        <p:spPr bwMode="auto">
          <a:xfrm>
            <a:off x="593725" y="357188"/>
            <a:ext cx="10858500" cy="511175"/>
          </a:xfrm>
          <a:prstGeom prst="roundRect">
            <a:avLst>
              <a:gd name="adj" fmla="val 16667"/>
            </a:avLst>
          </a:prstGeom>
          <a:noFill/>
          <a:ln w="9525"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7295" fontAlgn="base">
              <a:lnSpc>
                <a:spcPct val="100000"/>
              </a:lnSpc>
              <a:spcBef>
                <a:spcPct val="0"/>
              </a:spcBef>
              <a:buClrTx/>
              <a:buSzPct val="100000"/>
              <a:buFont typeface="Wingdings" panose="05000000000000000000" pitchFamily="2" charset="2"/>
              <a:buNone/>
              <a:defRPr/>
            </a:pPr>
            <a:r>
              <a:rPr lang="en-US" altLang="zh-CN" sz="2400" b="0" dirty="0" smtClean="0">
                <a:latin typeface="+mn-lt"/>
                <a:ea typeface="幼圆" pitchFamily="49" charset="-122"/>
              </a:rPr>
              <a:t>2.10 </a:t>
            </a:r>
            <a:r>
              <a:rPr lang="en-US" altLang="zh-CN" sz="2400" b="0" dirty="0">
                <a:latin typeface="+mn-lt"/>
                <a:ea typeface="幼圆" pitchFamily="49" charset="-122"/>
              </a:rPr>
              <a:t>Opportunities for China faculty to visit Holland College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3732213" y="457200"/>
            <a:ext cx="8320087" cy="1927225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itchFamily="2" charset="-122"/>
              </a:rPr>
              <a:t>Holland College</a:t>
            </a:r>
            <a:br>
              <a:rPr lang="en-US" altLang="zh-CN" b="1" smtClean="0">
                <a:ea typeface="宋体" pitchFamily="2" charset="-122"/>
              </a:rPr>
            </a:br>
            <a:r>
              <a:rPr lang="en-US" altLang="zh-CN" b="1" smtClean="0">
                <a:ea typeface="宋体" pitchFamily="2" charset="-122"/>
              </a:rPr>
              <a:t>Annual Program Review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5808663" y="3429000"/>
            <a:ext cx="5537200" cy="2428875"/>
          </a:xfrm>
        </p:spPr>
        <p:txBody>
          <a:bodyPr anchor="ctr"/>
          <a:lstStyle/>
          <a:p>
            <a:pPr algn="r"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zh-CN" smtClean="0">
                <a:ea typeface="宋体" pitchFamily="2" charset="-122"/>
              </a:rPr>
              <a:t>By    Guiyang Vocational and Technical College</a:t>
            </a:r>
          </a:p>
          <a:p>
            <a:pPr algn="r"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zh-CN" smtClean="0">
                <a:ea typeface="宋体" pitchFamily="2" charset="-122"/>
              </a:rPr>
              <a:t>March 2017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379413" y="214313"/>
            <a:ext cx="113585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latin typeface="Century Gothic" pitchFamily="34" charset="0"/>
                <a:ea typeface="幼圆" pitchFamily="49" charset="-122"/>
              </a:rPr>
              <a:t>2.11 Discuss Holland College instructors who may have delivered EJV program courses at yours institution</a:t>
            </a:r>
          </a:p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latin typeface="Century Gothic" pitchFamily="34" charset="0"/>
                <a:ea typeface="幼圆" pitchFamily="49" charset="-122"/>
              </a:rPr>
              <a:t>*What was learned from this experience by both students and faculty?</a:t>
            </a:r>
          </a:p>
        </p:txBody>
      </p:sp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522288" y="1571625"/>
            <a:ext cx="10787062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Professionalism and integrity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Skills to get students involved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One on one evaluation of students’ performance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A practical and effective evaluation system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How to find highlight from every student and use it as a  positive stimulation</a:t>
            </a:r>
            <a:endParaRPr lang="zh-CN" altLang="en-US" sz="280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Placeholder 1"/>
          <p:cNvSpPr>
            <a:spLocks noGrp="1"/>
          </p:cNvSpPr>
          <p:nvPr>
            <p:ph type="body" idx="1"/>
          </p:nvPr>
        </p:nvSpPr>
        <p:spPr>
          <a:xfrm>
            <a:off x="760413" y="2133600"/>
            <a:ext cx="7008812" cy="12969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8000" smtClean="0">
                <a:ea typeface="宋体" pitchFamily="2" charset="-122"/>
              </a:rPr>
              <a:t>3. Curriculum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>
          <a:xfrm>
            <a:off x="307975" y="214313"/>
            <a:ext cx="11658600" cy="60960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itchFamily="2" charset="-122"/>
              </a:rPr>
              <a:t>3.1 Course schedule by semester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93686" y="857232"/>
          <a:ext cx="10930014" cy="5738366"/>
        </p:xfrm>
        <a:graphic>
          <a:graphicData uri="http://schemas.openxmlformats.org/drawingml/2006/table">
            <a:tbl>
              <a:tblPr/>
              <a:tblGrid>
                <a:gridCol w="1115017"/>
                <a:gridCol w="3528453"/>
                <a:gridCol w="857256"/>
                <a:gridCol w="1428760"/>
                <a:gridCol w="1714512"/>
                <a:gridCol w="2286016"/>
              </a:tblGrid>
              <a:tr h="1214446"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Name of Instructor 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EJV Course being taught 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Educational  Credentials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Number of Years of Teaching in the College/ University 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Had been trained at Holland College </a:t>
                      </a:r>
                      <a:r>
                        <a:rPr lang="zh-CN" sz="1100" b="1" kern="100" dirty="0">
                          <a:solidFill>
                            <a:srgbClr val="FFFFFF"/>
                          </a:solidFill>
                          <a:latin typeface="Calibri"/>
                          <a:ea typeface="宋体"/>
                        </a:rPr>
                        <a:t>（</a:t>
                      </a: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PEI) (If yes, please state which year?)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73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</a:pPr>
                      <a:r>
                        <a:rPr lang="en-US" sz="1100" b="1" kern="100" dirty="0">
                          <a:solidFill>
                            <a:srgbClr val="FFFFFF"/>
                          </a:solidFill>
                          <a:latin typeface="Calibri"/>
                        </a:rPr>
                        <a:t>Had been participated in the EJV Best Practice Symposium held in China (If yes, please state which year?)</a:t>
                      </a:r>
                      <a:endParaRPr lang="zh-CN" sz="10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E77"/>
                    </a:solidFill>
                  </a:tcPr>
                </a:tc>
              </a:tr>
              <a:tr h="51957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Song Bo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1. CNET-1050 Network and Information Security</a:t>
                      </a:r>
                      <a:endParaRPr lang="zh-CN" sz="1100" b="1" kern="100" dirty="0">
                        <a:latin typeface="Calibri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2. CNET-1010 CCNA-I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Master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18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6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 err="1">
                          <a:latin typeface="Calibri"/>
                        </a:rPr>
                        <a:t>Xie</a:t>
                      </a:r>
                      <a:r>
                        <a:rPr lang="en-US" sz="1400" b="0" kern="100" dirty="0">
                          <a:latin typeface="Calibri"/>
                        </a:rPr>
                        <a:t> Hong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1. CPRG-1000 Basics of Programming</a:t>
                      </a:r>
                      <a:endParaRPr lang="zh-CN" sz="1100" b="1" kern="100" dirty="0">
                        <a:latin typeface="Calibri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2. CNET-2030 Web Technologies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Master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19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YES. 2015 Fall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6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Liu Haibo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1. CMPS-1000 A+ Software</a:t>
                      </a:r>
                      <a:endParaRPr lang="zh-CN" sz="1100" b="1" kern="100" dirty="0">
                        <a:latin typeface="Calibri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2. CNET-1100 Linux Administration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Master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3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YES. 2015 Fall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6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Liu Yi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1. CNET-1021 CCNA-II</a:t>
                      </a:r>
                      <a:endParaRPr lang="zh-CN" sz="1100" b="1" kern="100">
                        <a:latin typeface="Calibri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2. CNET-2201 Network Analyze and Design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Master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12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2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Wu Yan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COMM-1000 Techincal Communication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Bachelor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12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2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Tan Lijun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Object-Oriented Programming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Master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20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15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Zhong Zhengyong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CNET-2040 Voice and Video over Internet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Bachelor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2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 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2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Abedel (Eng)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English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Bachelor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1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2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Stephen (US)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English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Bachelor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1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latin typeface="Calibri"/>
                        </a:rPr>
                        <a:t>NO </a:t>
                      </a:r>
                      <a:endParaRPr lang="zh-CN" sz="1100" b="1" kern="10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latin typeface="Calibri"/>
                        </a:rPr>
                        <a:t>NO</a:t>
                      </a:r>
                      <a:endParaRPr lang="zh-CN" sz="1100" b="1" kern="100" dirty="0">
                        <a:latin typeface="Calibri"/>
                      </a:endParaRPr>
                    </a:p>
                  </a:txBody>
                  <a:tcPr marL="65302" marR="65302" marT="32651" marB="32651">
                    <a:lnL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C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3"/>
          <p:cNvSpPr>
            <a:spLocks noChangeArrowheads="1"/>
          </p:cNvSpPr>
          <p:nvPr/>
        </p:nvSpPr>
        <p:spPr bwMode="auto">
          <a:xfrm>
            <a:off x="150813" y="228600"/>
            <a:ext cx="12038012" cy="1077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3.2 </a:t>
            </a:r>
            <a:r>
              <a:rPr lang="en-US" altLang="zh-CN" sz="3200" b="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 Provide </a:t>
            </a:r>
            <a:r>
              <a:rPr lang="en-US" altLang="zh-CN" sz="3200" b="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a sample of instructor’s lesson plan and </a:t>
            </a:r>
            <a:endParaRPr lang="en-US" altLang="zh-CN" sz="3200" b="0" dirty="0" smtClean="0">
              <a:solidFill>
                <a:schemeClr val="tx1">
                  <a:lumMod val="75000"/>
                </a:schemeClr>
              </a:solidFill>
              <a:latin typeface="+mn-lt"/>
            </a:endParaRPr>
          </a:p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3200" b="0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        assessments </a:t>
            </a:r>
            <a:r>
              <a:rPr lang="en-US" altLang="zh-CN" sz="3200" b="0" dirty="0">
                <a:solidFill>
                  <a:schemeClr val="tx1">
                    <a:lumMod val="75000"/>
                  </a:schemeClr>
                </a:solidFill>
                <a:latin typeface="+mn-lt"/>
              </a:rPr>
              <a:t>from one of the program courses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36562" y="1500174"/>
          <a:ext cx="3714776" cy="4806528"/>
        </p:xfrm>
        <a:graphic>
          <a:graphicData uri="http://schemas.openxmlformats.org/presentationml/2006/ole">
            <p:oleObj spid="_x0000_s37894" name="FDF" r:id="rId4" imgW="0" imgH="0" progId="FoxitReader.FDFDoc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2032000" y="720725"/>
          <a:ext cx="8124825" cy="5416550"/>
        </p:xfrm>
        <a:graphic>
          <a:graphicData uri="http://schemas.openxmlformats.org/presentationml/2006/ole">
            <p:oleObj spid="_x0000_s37895" name="FDF" r:id="rId5" imgW="0" imgH="0" progId="FoxitReader.FDFDoc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/>
          </p:cNvGraphicFramePr>
          <p:nvPr/>
        </p:nvGraphicFramePr>
        <p:xfrm>
          <a:off x="6165850" y="720725"/>
          <a:ext cx="3990975" cy="5416550"/>
        </p:xfrm>
        <a:graphic>
          <a:graphicData uri="http://schemas.openxmlformats.org/presentationml/2006/ole">
            <p:oleObj spid="_x0000_s37897" name="FDF" r:id="rId6" imgW="0" imgH="0" progId="FoxitReader.FDFDoc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594214" y="1500174"/>
          <a:ext cx="3714777" cy="4786346"/>
        </p:xfrm>
        <a:graphic>
          <a:graphicData uri="http://schemas.openxmlformats.org/presentationml/2006/ole">
            <p:oleObj spid="_x0000_s37898" name="PDF" r:id="rId7" imgW="0" imgH="0" progId="FoxitReader.Document">
              <p:embed/>
            </p:oleObj>
          </a:graphicData>
        </a:graphic>
      </p:graphicFrame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圆角矩形 1"/>
          <p:cNvSpPr>
            <a:spLocks noChangeArrowheads="1"/>
          </p:cNvSpPr>
          <p:nvPr/>
        </p:nvSpPr>
        <p:spPr bwMode="auto">
          <a:xfrm>
            <a:off x="665163" y="228600"/>
            <a:ext cx="10787062" cy="12192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</a:ln>
        </p:spPr>
        <p:txBody>
          <a:bodyPr/>
          <a:lstStyle>
            <a:lvl1pPr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latin typeface="+mn-lt"/>
              </a:rPr>
              <a:t>3.3 Discuss and provide comments on the delivery of course curriculum over the last year</a:t>
            </a:r>
          </a:p>
        </p:txBody>
      </p:sp>
      <p:sp>
        <p:nvSpPr>
          <p:cNvPr id="38915" name="TextBox 2"/>
          <p:cNvSpPr txBox="1">
            <a:spLocks noChangeArrowheads="1"/>
          </p:cNvSpPr>
          <p:nvPr/>
        </p:nvSpPr>
        <p:spPr bwMode="auto">
          <a:xfrm>
            <a:off x="736600" y="1571625"/>
            <a:ext cx="1042987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Professionalism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Teaching Skills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Students Participation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Evaluation </a:t>
            </a:r>
            <a:endParaRPr lang="zh-CN" altLang="en-US" sz="280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Placeholder 1"/>
          <p:cNvSpPr>
            <a:spLocks noGrp="1"/>
          </p:cNvSpPr>
          <p:nvPr>
            <p:ph type="body" idx="1"/>
          </p:nvPr>
        </p:nvSpPr>
        <p:spPr>
          <a:xfrm>
            <a:off x="379413" y="1447800"/>
            <a:ext cx="7848600" cy="39624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CN" sz="6900" smtClean="0">
                <a:ea typeface="宋体" pitchFamily="2" charset="-122"/>
              </a:rPr>
              <a:t>4.  </a:t>
            </a:r>
            <a:r>
              <a:rPr lang="en-US" altLang="zh-CN" sz="8000" smtClean="0">
                <a:ea typeface="宋体" pitchFamily="2" charset="-122"/>
              </a:rPr>
              <a:t>Facilities/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CN" sz="8000" smtClean="0">
                <a:ea typeface="宋体" pitchFamily="2" charset="-122"/>
              </a:rPr>
              <a:t>    Resources/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CN" sz="8000" smtClean="0">
                <a:ea typeface="宋体" pitchFamily="2" charset="-122"/>
              </a:rPr>
              <a:t>    Equipment 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</a:pPr>
            <a:r>
              <a:rPr lang="en-US" altLang="zh-CN" sz="8000" smtClean="0">
                <a:ea typeface="宋体" pitchFamily="2" charset="-122"/>
              </a:rPr>
              <a:t>    Updates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</a:pPr>
            <a:endParaRPr lang="en-US" altLang="zh-CN" sz="3800" smtClean="0"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50850" y="357188"/>
            <a:ext cx="9363075" cy="584200"/>
          </a:xfrm>
          <a:prstGeom prst="rect">
            <a:avLst/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latin typeface="+mn-lt"/>
              </a:rPr>
              <a:t>4. 1  Availability of books and resources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40997" name="Picture 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562" y="1071546"/>
            <a:ext cx="9303799" cy="465916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C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0850" y="357188"/>
            <a:ext cx="9363075" cy="584200"/>
          </a:xfrm>
          <a:prstGeom prst="rect">
            <a:avLst/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latin typeface="+mn-lt"/>
              </a:rPr>
              <a:t>4. 1  Availability of books and resources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7156" y="1142984"/>
            <a:ext cx="6226541" cy="4772031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C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000" y="1785926"/>
            <a:ext cx="5966716" cy="4625408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C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08013" y="228600"/>
            <a:ext cx="6480175" cy="584200"/>
          </a:xfrm>
          <a:prstGeom prst="rect">
            <a:avLst/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latin typeface="+mn-lt"/>
              </a:rPr>
              <a:t>4. 2  Usage of SAM Resources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8663" y="928688"/>
            <a:ext cx="5724525" cy="492918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163" y="1500188"/>
            <a:ext cx="5573712" cy="492918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C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03213" y="228600"/>
            <a:ext cx="6858000" cy="584200"/>
          </a:xfrm>
          <a:prstGeom prst="rect">
            <a:avLst/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latin typeface="+mn-lt"/>
              </a:rPr>
              <a:t>4. 3  Equipment and Facilities</a:t>
            </a:r>
            <a:endParaRPr lang="zh-CN" altLang="en-US" sz="3200" b="0" dirty="0">
              <a:latin typeface="+mn-lt"/>
            </a:endParaRPr>
          </a:p>
        </p:txBody>
      </p:sp>
      <p:pic>
        <p:nvPicPr>
          <p:cNvPr id="8" name="图片 7" descr="IMG_20170303_152024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3" y="1071563"/>
            <a:ext cx="3054350" cy="4071937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 descr="IMG_20170303_15204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88" y="1928813"/>
            <a:ext cx="4238625" cy="3179762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 descr="IMG_20170303_152011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850" y="1071563"/>
            <a:ext cx="3054350" cy="4071937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014" name="TextBox 3"/>
          <p:cNvSpPr txBox="1">
            <a:spLocks noChangeArrowheads="1"/>
          </p:cNvSpPr>
          <p:nvPr/>
        </p:nvSpPr>
        <p:spPr bwMode="auto">
          <a:xfrm>
            <a:off x="665163" y="5357813"/>
            <a:ext cx="10858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Servers and switchers for Windows &amp; Linux server administration courses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2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56825" cy="9144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Name of the EJV Program</a:t>
            </a:r>
          </a:p>
        </p:txBody>
      </p:sp>
      <p:sp>
        <p:nvSpPr>
          <p:cNvPr id="15363" name="Content Placeholder 13"/>
          <p:cNvSpPr>
            <a:spLocks noGrp="1"/>
          </p:cNvSpPr>
          <p:nvPr>
            <p:ph idx="1"/>
          </p:nvPr>
        </p:nvSpPr>
        <p:spPr>
          <a:xfrm>
            <a:off x="1306513" y="1524000"/>
            <a:ext cx="9779000" cy="4470400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Arial" pitchFamily="34" charset="0"/>
              <a:buNone/>
            </a:pPr>
            <a:r>
              <a:rPr lang="en-US" altLang="zh-CN" sz="3300" smtClean="0">
                <a:ea typeface="宋体" pitchFamily="2" charset="-122"/>
              </a:rPr>
              <a:t>Areas of Review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Students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Teaching/Instructors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Curriculum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Facilities/Resources/Equipment Updates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Employment/OJT</a:t>
            </a:r>
          </a:p>
          <a:p>
            <a:pPr marL="0" indent="0" eaLnBrk="1" hangingPunct="1">
              <a:lnSpc>
                <a:spcPct val="75000"/>
              </a:lnSpc>
              <a:buFont typeface="Arial" pitchFamily="34" charset="0"/>
              <a:buAutoNum type="arabicPeriod"/>
            </a:pPr>
            <a:r>
              <a:rPr lang="en-US" altLang="zh-CN" sz="3300" smtClean="0">
                <a:ea typeface="宋体" pitchFamily="2" charset="-122"/>
              </a:rPr>
              <a:t>Others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zh-CN" sz="2200" smtClean="0"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303_152032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285875"/>
            <a:ext cx="6215063" cy="4660900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03213" y="228600"/>
            <a:ext cx="6858000" cy="584200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1F5C99"/>
            </a:outerShdw>
          </a:effectLst>
        </p:spPr>
        <p:txBody>
          <a:bodyPr>
            <a:spAutoFit/>
          </a:bodyPr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18565" fontAlgn="base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latin typeface="+mn-lt"/>
              </a:rPr>
              <a:t>4. 3  Equipment and Facilities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7380288" y="1285875"/>
            <a:ext cx="385762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Routers and switchers used in teaching Routing and Switching Essentials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303_152101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285875"/>
            <a:ext cx="5072063" cy="3803650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 descr="IMG_20170303_152131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285875"/>
            <a:ext cx="3500438" cy="4667250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3213" y="228600"/>
            <a:ext cx="6858000" cy="584200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1F5C99"/>
            </a:outerShdw>
          </a:effectLst>
        </p:spPr>
        <p:txBody>
          <a:bodyPr>
            <a:spAutoFit/>
          </a:bodyPr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18565" fontAlgn="base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latin typeface="+mn-lt"/>
              </a:rPr>
              <a:t>4. 3  Equipment and Facilities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022350" y="5357813"/>
            <a:ext cx="60007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Networking Training Room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303_152117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071563"/>
            <a:ext cx="3535363" cy="4714875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 descr="IMG_20170303_1522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3" y="1071563"/>
            <a:ext cx="3536950" cy="4714875"/>
          </a:xfrm>
          <a:prstGeom prst="rect">
            <a:avLst/>
          </a:prstGeom>
          <a:ln w="1905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3213" y="228600"/>
            <a:ext cx="6858000" cy="584200"/>
          </a:xfrm>
          <a:prstGeom prst="rect">
            <a:avLst/>
          </a:prstGeom>
          <a:noFill/>
          <a:ln>
            <a:noFill/>
          </a:ln>
          <a:effectLst>
            <a:outerShdw dist="17961" dir="13500000" algn="ctr" rotWithShape="0">
              <a:srgbClr val="1F5C99"/>
            </a:outerShdw>
          </a:effectLst>
        </p:spPr>
        <p:txBody>
          <a:bodyPr>
            <a:spAutoFit/>
          </a:bodyPr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18565" fontAlgn="base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0" dirty="0">
                <a:latin typeface="+mn-lt"/>
              </a:rPr>
              <a:t>4. 3  Equipment and Facilities</a:t>
            </a:r>
            <a:endParaRPr lang="zh-CN" altLang="en-US" sz="3200" b="0" dirty="0">
              <a:latin typeface="+mn-lt"/>
            </a:endParaRPr>
          </a:p>
        </p:txBody>
      </p:sp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8809038" y="1071563"/>
            <a:ext cx="30718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Class Rooms with multimedia broadcasting devices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1"/>
          <p:cNvSpPr>
            <a:spLocks noGrp="1"/>
          </p:cNvSpPr>
          <p:nvPr>
            <p:ph type="body" idx="1"/>
          </p:nvPr>
        </p:nvSpPr>
        <p:spPr>
          <a:xfrm>
            <a:off x="923925" y="3729038"/>
            <a:ext cx="7696200" cy="152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z="8000" smtClean="0">
                <a:ea typeface="宋体" pitchFamily="2" charset="-122"/>
              </a:rPr>
              <a:t>    OJT</a:t>
            </a:r>
          </a:p>
        </p:txBody>
      </p:sp>
      <p:sp>
        <p:nvSpPr>
          <p:cNvPr id="47107" name="Text Placeholder 1"/>
          <p:cNvSpPr txBox="1">
            <a:spLocks noChangeArrowheads="1"/>
          </p:cNvSpPr>
          <p:nvPr/>
        </p:nvSpPr>
        <p:spPr bwMode="auto">
          <a:xfrm>
            <a:off x="912813" y="2286000"/>
            <a:ext cx="769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 anchor="b"/>
          <a:lstStyle/>
          <a:p>
            <a:pPr defTabSz="1216025">
              <a:lnSpc>
                <a:spcPct val="95000"/>
              </a:lnSpc>
              <a:buSzPct val="100000"/>
              <a:buFont typeface="Arial" pitchFamily="34" charset="0"/>
              <a:buNone/>
            </a:pPr>
            <a:r>
              <a:rPr lang="en-US" altLang="zh-CN" sz="8000">
                <a:latin typeface="Century Gothic" pitchFamily="34" charset="0"/>
              </a:rPr>
              <a:t>5. Employment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77825" y="207963"/>
            <a:ext cx="11811000" cy="585787"/>
          </a:xfrm>
          <a:prstGeom prst="rect">
            <a:avLst/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3200" b="0" dirty="0">
                <a:latin typeface="+mn-lt"/>
              </a:rPr>
              <a:t>5. 1 Employment information of students</a:t>
            </a:r>
          </a:p>
        </p:txBody>
      </p:sp>
      <p:sp>
        <p:nvSpPr>
          <p:cNvPr id="2" name="Text Box 3"/>
          <p:cNvSpPr txBox="1"/>
          <p:nvPr/>
        </p:nvSpPr>
        <p:spPr>
          <a:xfrm>
            <a:off x="1628775" y="2122488"/>
            <a:ext cx="5400675" cy="366712"/>
          </a:xfrm>
          <a:prstGeom prst="rect">
            <a:avLst/>
          </a:prstGeom>
          <a:noFill/>
          <a:ln w="9525">
            <a:noFill/>
          </a:ln>
          <a:effectLst>
            <a:outerShdw dist="17961" dir="13499999" algn="ctr" rotWithShape="0">
              <a:srgbClr val="1F5C99"/>
            </a:outerShdw>
          </a:effectLst>
        </p:spPr>
        <p:txBody>
          <a:bodyPr>
            <a:spAutoFit/>
          </a:bodyPr>
          <a:lstStyle>
            <a:lvl1pPr marL="303530" indent="-303530" algn="l" defTabSz="1217295" rtl="0" eaLnBrk="0" fontAlgn="base" hangingPunct="0">
              <a:lnSpc>
                <a:spcPct val="95000"/>
              </a:lnSpc>
              <a:spcBef>
                <a:spcPts val="1865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303530" algn="l" defTabSz="1217295" rtl="0" eaLnBrk="0" fontAlgn="base" hangingPunct="0">
              <a:lnSpc>
                <a:spcPct val="95000"/>
              </a:lnSpc>
              <a:spcBef>
                <a:spcPts val="1065"/>
              </a:spcBef>
              <a:spcAft>
                <a:spcPct val="0"/>
              </a:spcAft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7605" indent="-303530" algn="l" defTabSz="1217295" rtl="0" eaLnBrk="0" fontAlgn="base" hangingPunct="0">
              <a:lnSpc>
                <a:spcPct val="95000"/>
              </a:lnSpc>
              <a:spcBef>
                <a:spcPts val="1065"/>
              </a:spcBef>
              <a:spcAft>
                <a:spcPct val="0"/>
              </a:spcAft>
              <a:buSzPct val="100000"/>
              <a:buFont typeface="Century Gothic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325" indent="-303530" algn="l" defTabSz="1217295" rtl="0" eaLnBrk="0" fontAlgn="base" hangingPunct="0">
              <a:lnSpc>
                <a:spcPct val="95000"/>
              </a:lnSpc>
              <a:spcBef>
                <a:spcPts val="1065"/>
              </a:spcBef>
              <a:spcAft>
                <a:spcPct val="0"/>
              </a:spcAft>
              <a:buSzPct val="100000"/>
              <a:buFont typeface="Century Gothic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9775" indent="-303530" algn="l" defTabSz="1217295" rtl="0" eaLnBrk="0" fontAlgn="base" hangingPunct="0">
              <a:lnSpc>
                <a:spcPct val="95000"/>
              </a:lnSpc>
              <a:spcBef>
                <a:spcPts val="1065"/>
              </a:spcBef>
              <a:spcAft>
                <a:spcPct val="0"/>
              </a:spcAft>
              <a:buSzPct val="100000"/>
              <a:buFont typeface="Century Gothic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Employment Status of 2016 graduating class 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608012" y="2564904"/>
          <a:ext cx="6206480" cy="40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4060" name="Group 28"/>
          <p:cNvGraphicFramePr>
            <a:graphicFrameLocks noGrp="1"/>
          </p:cNvGraphicFramePr>
          <p:nvPr/>
        </p:nvGraphicFramePr>
        <p:xfrm>
          <a:off x="7237413" y="2895600"/>
          <a:ext cx="4549775" cy="2625785"/>
        </p:xfrm>
        <a:graphic>
          <a:graphicData uri="http://schemas.openxmlformats.org/drawingml/2006/table">
            <a:tbl>
              <a:tblPr/>
              <a:tblGrid>
                <a:gridCol w="2954337"/>
                <a:gridCol w="1595438"/>
              </a:tblGrid>
              <a:tr h="639978"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Employment Status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07" marR="91407"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Number of Students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07" marR="91407"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95246"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Employed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E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EFF"/>
                    </a:solidFill>
                  </a:tcPr>
                </a:tc>
              </a:tr>
              <a:tr h="500009"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Starting own business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FFF"/>
                    </a:solidFill>
                  </a:tcPr>
                </a:tc>
              </a:tr>
              <a:tr h="495246"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Further study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E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EFF"/>
                    </a:solidFill>
                  </a:tcPr>
                </a:tc>
              </a:tr>
              <a:tr h="495246"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Study Abroad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5000"/>
                        </a:lnSpc>
                        <a:spcBef>
                          <a:spcPts val="1865"/>
                        </a:spcBef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1pPr>
                      <a:lvl2pPr marL="742950" indent="-28575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2pPr>
                      <a:lvl3pPr marL="11430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3pPr>
                      <a:lvl4pPr marL="16002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4pPr>
                      <a:lvl5pPr marL="2057400" indent="-228600">
                        <a:lnSpc>
                          <a:spcPct val="95000"/>
                        </a:lnSpc>
                        <a:spcBef>
                          <a:spcPts val="1065"/>
                        </a:spcBef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5pPr>
                      <a:lvl6pPr marL="25146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6pPr>
                      <a:lvl7pPr marL="29718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7pPr>
                      <a:lvl8pPr marL="34290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8pPr>
                      <a:lvl9pPr marL="3886200" indent="-228600" fontAlgn="base">
                        <a:lnSpc>
                          <a:spcPct val="95000"/>
                        </a:lnSpc>
                        <a:spcBef>
                          <a:spcPts val="1065"/>
                        </a:spcBef>
                        <a:spcAft>
                          <a:spcPct val="0"/>
                        </a:spcAft>
                        <a:buSzPct val="100000"/>
                        <a:buFont typeface="Century Gothic" pitchFamily="34" charset="0"/>
                        <a:defRPr sz="1600">
                          <a:solidFill>
                            <a:schemeClr val="tx1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522" marR="9522" marT="952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FFF"/>
                    </a:solidFill>
                  </a:tcPr>
                </a:tc>
              </a:tr>
            </a:tbl>
          </a:graphicData>
        </a:graphic>
      </p:graphicFrame>
      <p:sp>
        <p:nvSpPr>
          <p:cNvPr id="48153" name="TextBox 8"/>
          <p:cNvSpPr txBox="1">
            <a:spLocks noChangeArrowheads="1"/>
          </p:cNvSpPr>
          <p:nvPr/>
        </p:nvSpPr>
        <p:spPr bwMode="auto">
          <a:xfrm>
            <a:off x="950913" y="1071563"/>
            <a:ext cx="10072687" cy="1323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216025">
              <a:buSzPct val="100000"/>
              <a:buFont typeface="Arial" pitchFamily="34" charset="0"/>
              <a:buNone/>
            </a:pPr>
            <a:r>
              <a:rPr lang="en-US" altLang="zh-CN" sz="8000">
                <a:solidFill>
                  <a:srgbClr val="FF0000"/>
                </a:solidFill>
                <a:latin typeface="Century Gothic" pitchFamily="34" charset="0"/>
                <a:ea typeface="幼圆" pitchFamily="49" charset="-122"/>
              </a:rPr>
              <a:t>NO GRADUATE</a:t>
            </a:r>
            <a:r>
              <a:rPr lang="zh-CN" altLang="en-US" sz="8000">
                <a:solidFill>
                  <a:srgbClr val="FF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8000">
                <a:solidFill>
                  <a:srgbClr val="FF0000"/>
                </a:solidFill>
                <a:latin typeface="Century Gothic" pitchFamily="34" charset="0"/>
                <a:ea typeface="幼圆" pitchFamily="49" charset="-122"/>
              </a:rPr>
              <a:t>YET</a:t>
            </a:r>
            <a:endParaRPr lang="zh-CN" altLang="en-US" sz="8000">
              <a:solidFill>
                <a:srgbClr val="FF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圆角矩形 1"/>
          <p:cNvSpPr>
            <a:spLocks noChangeArrowheads="1"/>
          </p:cNvSpPr>
          <p:nvPr/>
        </p:nvSpPr>
        <p:spPr bwMode="auto">
          <a:xfrm>
            <a:off x="303213" y="304800"/>
            <a:ext cx="11658600" cy="7620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</a:ln>
        </p:spPr>
        <p:txBody>
          <a:bodyPr/>
          <a:lstStyle>
            <a:lvl1pPr marL="342900" indent="-3429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fontAlgn="ctr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1218565" fontAlgn="ba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3200" b="0" dirty="0">
                <a:latin typeface="+mn-lt"/>
              </a:rPr>
              <a:t>5. 2 Any updates on status of industry and OJT partners?</a:t>
            </a:r>
            <a:endParaRPr lang="zh-CN" altLang="en-US" sz="3200" b="0" dirty="0">
              <a:latin typeface="+mn-lt"/>
            </a:endParaRPr>
          </a:p>
        </p:txBody>
      </p:sp>
      <p:graphicFrame>
        <p:nvGraphicFramePr>
          <p:cNvPr id="43012" name="Group 4"/>
          <p:cNvGraphicFramePr>
            <a:graphicFrameLocks noGrp="1"/>
          </p:cNvGraphicFramePr>
          <p:nvPr/>
        </p:nvGraphicFramePr>
        <p:xfrm>
          <a:off x="1522413" y="1643063"/>
          <a:ext cx="9096375" cy="4281753"/>
        </p:xfrm>
        <a:graphic>
          <a:graphicData uri="http://schemas.openxmlformats.org/drawingml/2006/table">
            <a:tbl>
              <a:tblPr/>
              <a:tblGrid>
                <a:gridCol w="2752725"/>
                <a:gridCol w="1500187"/>
                <a:gridCol w="1851025"/>
                <a:gridCol w="2992438"/>
              </a:tblGrid>
              <a:tr h="909638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Name of Company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0170" marR="90170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Contact        Person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0170" marR="90170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Tel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0170" marR="90170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Address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  <a:cs typeface="Arial" pitchFamily="34" charset="0"/>
                      </a:endParaRPr>
                    </a:p>
                  </a:txBody>
                  <a:tcPr marL="90170" marR="90170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Jiaxin Educational Tech Ltd.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Pan Ritao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13208028486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Jinyang Technology Industry Campus B401, Guiyang High Tech Zone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457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Micro Study Educational Tech Ltd. (Microsoft partner)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Huang Jianguo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13628569326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7613" rtl="0" eaLnBrk="0" fontAlgn="ctr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Huangguoshu Plaza  A13-3, Zhonghua North Rd. 126, Guiyang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/>
                      </a:r>
                      <a:b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</a:b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Chongqing Direct Info Tech Ltd.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Zhou Jisong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  <a:cs typeface="Arial" pitchFamily="34" charset="0"/>
                        </a:rPr>
                        <a:t>18523417007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Micro-electronics Industry Campus, Shapingba District, Chongqing</a:t>
                      </a:r>
                    </a:p>
                  </a:txBody>
                  <a:tcPr marL="67645" marR="67645" marT="46961" marB="4696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Placeholder 1"/>
          <p:cNvSpPr txBox="1">
            <a:spLocks noChangeArrowheads="1"/>
          </p:cNvSpPr>
          <p:nvPr/>
        </p:nvSpPr>
        <p:spPr bwMode="auto">
          <a:xfrm>
            <a:off x="2665413" y="2590800"/>
            <a:ext cx="487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899" tIns="60949" rIns="121899" bIns="60949" anchor="b"/>
          <a:lstStyle/>
          <a:p>
            <a:pPr defTabSz="1216025">
              <a:lnSpc>
                <a:spcPct val="95000"/>
              </a:lnSpc>
              <a:buSzPct val="100000"/>
              <a:buFont typeface="Arial" pitchFamily="34" charset="0"/>
              <a:buNone/>
            </a:pPr>
            <a:r>
              <a:rPr lang="en-US" altLang="zh-CN" sz="8000">
                <a:latin typeface="Century Gothic" pitchFamily="34" charset="0"/>
              </a:rPr>
              <a:t>6. Other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600" y="428625"/>
            <a:ext cx="5867400" cy="762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6.1 Strengths of our EJV</a:t>
            </a:r>
          </a:p>
        </p:txBody>
      </p:sp>
      <p:sp>
        <p:nvSpPr>
          <p:cNvPr id="51203" name="TextBox 2"/>
          <p:cNvSpPr txBox="1">
            <a:spLocks noChangeArrowheads="1"/>
          </p:cNvSpPr>
          <p:nvPr/>
        </p:nvSpPr>
        <p:spPr bwMode="auto">
          <a:xfrm>
            <a:off x="736600" y="1571625"/>
            <a:ext cx="10358438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Mutual Beneficial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The very few EJV program approved by Department of Education of China in Guiyang vocational schools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Very experienced instructors and project management team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5163" y="500063"/>
            <a:ext cx="5867400" cy="762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6.2  Challenges of our EJV</a:t>
            </a:r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665163" y="1571625"/>
            <a:ext cx="10572750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Language barrier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Professionalism and language skills of instructors 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How to guarantee the quality procedure been executed with the absence of</a:t>
            </a:r>
          </a:p>
          <a:p>
            <a:pPr marL="425450" lvl="1" indent="0" defTabSz="1216025">
              <a:buSzPct val="100000"/>
              <a:buFont typeface="Century Gothic" pitchFamily="34" charset="0"/>
              <a:buChar char="–"/>
            </a:pPr>
            <a:r>
              <a:rPr lang="en-US" altLang="zh-CN" sz="20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a mechanical designed to ensure the procedure	</a:t>
            </a:r>
          </a:p>
          <a:p>
            <a:pPr marL="425450" lvl="1" indent="0" defTabSz="1216025">
              <a:buSzPct val="100000"/>
              <a:buFont typeface="Century Gothic" pitchFamily="34" charset="0"/>
              <a:buChar char="–"/>
            </a:pPr>
            <a:r>
              <a:rPr lang="en-US" altLang="zh-CN" sz="20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key participants</a:t>
            </a:r>
          </a:p>
          <a:p>
            <a:pPr marL="425450" lvl="1" indent="0" defTabSz="1216025">
              <a:buSzPct val="100000"/>
              <a:buFont typeface="Century Gothic" pitchFamily="34" charset="0"/>
              <a:buChar char="–"/>
            </a:pPr>
            <a:r>
              <a:rPr lang="en-US" altLang="zh-CN" sz="20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culture and environment limitations  </a:t>
            </a:r>
            <a:endParaRPr lang="zh-CN" altLang="en-US" sz="2000" dirty="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725" y="428625"/>
            <a:ext cx="5867400" cy="762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6.3  Additional comments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ChangeArrowheads="1"/>
          </p:cNvSpPr>
          <p:nvPr/>
        </p:nvSpPr>
        <p:spPr bwMode="auto">
          <a:xfrm>
            <a:off x="912813" y="2819400"/>
            <a:ext cx="76200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9600">
                <a:latin typeface="Century Gothic" pitchFamily="34" charset="0"/>
              </a:rPr>
              <a:t>1.  Students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/>
          <p:nvPr/>
        </p:nvSpPr>
        <p:spPr>
          <a:xfrm>
            <a:off x="303213" y="990600"/>
            <a:ext cx="9448800" cy="2514600"/>
          </a:xfrm>
          <a:prstGeom prst="rect">
            <a:avLst/>
          </a:prstGeom>
        </p:spPr>
        <p:txBody>
          <a:bodyPr lIns="121899" tIns="60949" rIns="121899" bIns="60949" anchor="b">
            <a:normAutofit fontScale="85000" lnSpcReduction="10000"/>
          </a:bodyPr>
          <a:lstStyle>
            <a:lvl1pPr marL="0" indent="0" algn="l" defTabSz="1218565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100000"/>
              <a:buFont typeface="Century Gothic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100000"/>
              <a:buFont typeface="Century Gothic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10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10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9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9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9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l" defTabSz="1218565" rtl="0" eaLnBrk="1" latinLnBrk="0" hangingPunct="1">
              <a:lnSpc>
                <a:spcPct val="95000"/>
              </a:lnSpc>
              <a:spcBef>
                <a:spcPts val="1065"/>
              </a:spcBef>
              <a:buSzPct val="90000"/>
              <a:buFont typeface="Century Gothic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8000" dirty="0" smtClean="0"/>
              <a:t>7. Recommendation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8000" dirty="0"/>
              <a:t> </a:t>
            </a:r>
            <a:r>
              <a:rPr lang="en-US" sz="8000" dirty="0" smtClean="0"/>
              <a:t>   Updates</a:t>
            </a:r>
            <a:endParaRPr lang="en-US" sz="8000" dirty="0"/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879437" y="1571625"/>
            <a:ext cx="103584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6025">
              <a:buSzPct val="100000"/>
              <a:buFont typeface="Arial" pitchFamily="34" charset="0"/>
              <a:buChar char="•"/>
            </a:pPr>
            <a:r>
              <a:rPr lang="zh-CN" altLang="en-US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Improve accessing efficiency of SAM resource, especially QF related documents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Enhance CNT program and course developing training</a:t>
            </a:r>
            <a:r>
              <a:rPr lang="en-US" altLang="zh-CN" sz="2000" dirty="0" smtClean="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 </a:t>
            </a:r>
            <a:endParaRPr lang="zh-CN" altLang="en-US" sz="2000" dirty="0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8462" y="2285992"/>
            <a:ext cx="3643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</a:rPr>
              <a:t>Q&amp;A</a:t>
            </a:r>
            <a:endParaRPr lang="zh-CN" altLang="en-US" sz="9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1.  Students</a:t>
            </a:r>
          </a:p>
        </p:txBody>
      </p:sp>
      <p:sp>
        <p:nvSpPr>
          <p:cNvPr id="17411" name="Content Placeholder 4"/>
          <p:cNvSpPr>
            <a:spLocks noGrp="1"/>
          </p:cNvSpPr>
          <p:nvPr>
            <p:ph sz="half" idx="1"/>
          </p:nvPr>
        </p:nvSpPr>
        <p:spPr>
          <a:xfrm>
            <a:off x="1165225" y="1643063"/>
            <a:ext cx="9701213" cy="1970087"/>
          </a:xfrm>
        </p:spPr>
        <p:txBody>
          <a:bodyPr>
            <a:spAutoFit/>
          </a:bodyPr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 smtClean="0"/>
              <a:t>1.1   Number of Students in each program year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3000" smtClean="0"/>
              <a:t>1.2   Number of anticipated students to begin prep year in 2017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300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1665288" y="3429000"/>
          <a:ext cx="6019800" cy="22669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90972"/>
                <a:gridCol w="2028828"/>
              </a:tblGrid>
              <a:tr h="13081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 anchor="ctr"/>
                </a:tc>
              </a:tr>
              <a:tr h="60325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C00000"/>
                          </a:solidFill>
                        </a:rPr>
                        <a:t>*</a:t>
                      </a:r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Class 2017 (Prep</a:t>
                      </a:r>
                      <a:r>
                        <a:rPr lang="en-US" baseline="0" dirty="0" smtClean="0">
                          <a:solidFill>
                            <a:srgbClr val="C00000"/>
                          </a:solidFill>
                        </a:rPr>
                        <a:t> Year)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</a:tr>
              <a:tr h="60325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 smtClean="0"/>
                        <a:t>2016 (2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Year)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</a:tr>
              <a:tr h="603250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  <a:r>
                        <a:rPr lang="en-US" dirty="0" smtClean="0"/>
                        <a:t>2015 (3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Year)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428" name="TextBox 7"/>
          <p:cNvSpPr txBox="1">
            <a:spLocks noChangeArrowheads="1"/>
          </p:cNvSpPr>
          <p:nvPr/>
        </p:nvSpPr>
        <p:spPr bwMode="auto">
          <a:xfrm>
            <a:off x="9380538" y="6143625"/>
            <a:ext cx="2571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zh-CN" altLang="en-US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* </a:t>
            </a: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forecast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03213" y="225425"/>
            <a:ext cx="11353800" cy="1046163"/>
          </a:xfrm>
        </p:spPr>
        <p:txBody>
          <a:bodyPr>
            <a:spAutoFit/>
          </a:bodyPr>
          <a:lstStyle/>
          <a:p>
            <a:pPr defTabSz="1217295" eaLnBrk="1" hangingPunct="1">
              <a:lnSpc>
                <a:spcPct val="100000"/>
              </a:lnSpc>
              <a:buSzPct val="100000"/>
              <a:defRPr/>
            </a:pPr>
            <a:r>
              <a:rPr lang="en-US" altLang="zh-CN" sz="3000" dirty="0">
                <a:latin typeface="+mn-lt"/>
                <a:cs typeface="+mn-cs"/>
              </a:rPr>
              <a:t>1.3    Changes and updates to student recruitment for</a:t>
            </a:r>
            <a:br>
              <a:rPr lang="en-US" altLang="zh-CN" sz="3000" dirty="0">
                <a:latin typeface="+mn-lt"/>
                <a:cs typeface="+mn-cs"/>
              </a:rPr>
            </a:br>
            <a:r>
              <a:rPr lang="en-US" altLang="zh-CN" sz="3000" dirty="0">
                <a:latin typeface="+mn-lt"/>
                <a:cs typeface="+mn-cs"/>
              </a:rPr>
              <a:t>            the Program</a:t>
            </a:r>
          </a:p>
        </p:txBody>
      </p:sp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879475" y="1571625"/>
            <a:ext cx="100012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We’re enhancing our recruitment effort by hiring a dedicated recruiting team from “Chongqing Direct Info Tech Ltd.”. According to their solid work this year a constant recruitment number of student could be expected .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990725" y="142875"/>
            <a:ext cx="820737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216025">
              <a:buSzPct val="100000"/>
              <a:buFont typeface="Arial" pitchFamily="34" charset="0"/>
              <a:buNone/>
            </a:pPr>
            <a:endParaRPr lang="zh-CN" altLang="en-US" sz="2800" b="1">
              <a:ea typeface="微软雅黑" pitchFamily="34" charset="-122"/>
            </a:endParaRPr>
          </a:p>
        </p:txBody>
      </p:sp>
      <p:sp>
        <p:nvSpPr>
          <p:cNvPr id="19459" name="Rectangle 1"/>
          <p:cNvSpPr>
            <a:spLocks noChangeArrowheads="1"/>
          </p:cNvSpPr>
          <p:nvPr/>
        </p:nvSpPr>
        <p:spPr bwMode="auto">
          <a:xfrm>
            <a:off x="593725" y="357188"/>
            <a:ext cx="111442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3000">
                <a:latin typeface="Century Gothic" pitchFamily="34" charset="0"/>
                <a:ea typeface="幼圆" pitchFamily="49" charset="-122"/>
              </a:rPr>
              <a:t>1.4 Methods or measures being used to assist students with their english proficiency, self-motivation and study skills.</a:t>
            </a:r>
          </a:p>
        </p:txBody>
      </p:sp>
      <p:pic>
        <p:nvPicPr>
          <p:cNvPr id="19462" name="Picture 7" descr="C:\Users\Administrator\Desktop\中加图片\DC72FDED2CEF06FD249B2D71FB61D48F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225" y="3286125"/>
            <a:ext cx="4097338" cy="3000375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879475" y="1428750"/>
            <a:ext cx="1057275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Enhanced English skills training conducted by native speakers from UN volunteers 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10hrs/week in first two semesters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Off-class talking opportunities provided to all students such as “English-corner”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	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  <p:pic>
        <p:nvPicPr>
          <p:cNvPr id="8" name="图片 7" descr="IMG_20161022_165453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288" y="3286125"/>
            <a:ext cx="4048125" cy="3036888"/>
          </a:xfrm>
          <a:prstGeom prst="rect">
            <a:avLst/>
          </a:prstGeom>
          <a:ln w="190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 txBox="1">
            <a:spLocks noChangeArrowheads="1"/>
          </p:cNvSpPr>
          <p:nvPr/>
        </p:nvSpPr>
        <p:spPr bwMode="auto">
          <a:xfrm>
            <a:off x="303213" y="457200"/>
            <a:ext cx="1173480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216025">
              <a:lnSpc>
                <a:spcPct val="95000"/>
              </a:lnSpc>
              <a:spcBef>
                <a:spcPts val="1863"/>
              </a:spcBef>
              <a:buSzPct val="100000"/>
              <a:buFont typeface="Arial" pitchFamily="34" charset="0"/>
              <a:buNone/>
            </a:pPr>
            <a:r>
              <a:rPr lang="en-US" altLang="zh-CN" sz="3000">
                <a:latin typeface="Century Gothic" pitchFamily="34" charset="0"/>
              </a:rPr>
              <a:t>1.5 Courses students find most challenging</a:t>
            </a:r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303213" y="3352800"/>
            <a:ext cx="11201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3000">
                <a:latin typeface="Century Gothic" pitchFamily="34" charset="0"/>
              </a:rPr>
              <a:t>1.6 Courses students find most easiest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093788" y="4143375"/>
            <a:ext cx="9858375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CMPS-1000 A+ Software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Most of the students were familiar with Windows operating system and using Windows utilities to manage their daily use of Windows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Most students found contents in this course relate closely to their daily use of computers, thus interested them most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	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1022350" y="1285875"/>
            <a:ext cx="1000125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CNET-1021 Cisco CCNA Routing</a:t>
            </a:r>
            <a:r>
              <a:rPr lang="zh-CN" altLang="en-US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and Switching Essentials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Most of the students had no experience in operating in a command line editing environment</a:t>
            </a:r>
          </a:p>
          <a:p>
            <a:pPr defTabSz="1216025">
              <a:buSzPct val="100000"/>
              <a:buFont typeface="Arial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Most of the students found it hard to understand abstract concepts in networking, especially in English </a:t>
            </a:r>
            <a:r>
              <a:rPr lang="en-US" altLang="zh-CN" sz="2800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	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圆角矩形 2"/>
          <p:cNvSpPr>
            <a:spLocks noChangeArrowheads="1"/>
          </p:cNvSpPr>
          <p:nvPr/>
        </p:nvSpPr>
        <p:spPr bwMode="auto">
          <a:xfrm>
            <a:off x="6380163" y="1214438"/>
            <a:ext cx="5000625" cy="4826000"/>
          </a:xfrm>
          <a:prstGeom prst="roundRect">
            <a:avLst>
              <a:gd name="adj" fmla="val 9625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b="1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Reasons for attrition</a:t>
            </a:r>
            <a:r>
              <a:rPr lang="zh-CN" altLang="en-US" b="1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：</a:t>
            </a:r>
          </a:p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   1. limited family incomes and educational budget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  <a:p>
            <a:pPr defTabSz="1216025">
              <a:lnSpc>
                <a:spcPct val="130000"/>
              </a:lnSpc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   2.</a:t>
            </a:r>
            <a:r>
              <a:rPr lang="zh-CN" altLang="en-US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disadvantage in high school education</a:t>
            </a:r>
            <a:endParaRPr lang="zh-CN" altLang="en-US">
              <a:solidFill>
                <a:srgbClr val="C00000"/>
              </a:solidFill>
              <a:latin typeface="Century Gothic" pitchFamily="34" charset="0"/>
              <a:ea typeface="幼圆" pitchFamily="49" charset="-122"/>
            </a:endParaRPr>
          </a:p>
          <a:p>
            <a:pPr defTabSz="1216025">
              <a:lnSpc>
                <a:spcPct val="130000"/>
              </a:lnSpc>
              <a:buSzPct val="100000"/>
              <a:buFont typeface="Arial" pitchFamily="34" charset="0"/>
              <a:buNone/>
            </a:pP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   3.</a:t>
            </a:r>
            <a:r>
              <a:rPr lang="zh-CN" altLang="en-US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Century Gothic" pitchFamily="34" charset="0"/>
                <a:ea typeface="幼圆" pitchFamily="49" charset="-122"/>
              </a:rPr>
              <a:t>interest (some of the students are forced to school by their parents, and they show no interest in pursuing a diploma)</a:t>
            </a:r>
          </a:p>
        </p:txBody>
      </p:sp>
      <p:sp>
        <p:nvSpPr>
          <p:cNvPr id="21507" name="Rectangle 14"/>
          <p:cNvSpPr>
            <a:spLocks noChangeArrowheads="1"/>
          </p:cNvSpPr>
          <p:nvPr/>
        </p:nvSpPr>
        <p:spPr bwMode="auto">
          <a:xfrm>
            <a:off x="636588" y="304800"/>
            <a:ext cx="8610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216025">
              <a:buSzPct val="100000"/>
              <a:buFont typeface="Arial" pitchFamily="34" charset="0"/>
              <a:buNone/>
            </a:pPr>
            <a:r>
              <a:rPr lang="en-US" altLang="zh-CN" sz="3000">
                <a:latin typeface="Century Gothic" pitchFamily="34" charset="0"/>
              </a:rPr>
              <a:t>1.7 what are attrition numbers for students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01126532"/>
              </p:ext>
            </p:extLst>
          </p:nvPr>
        </p:nvGraphicFramePr>
        <p:xfrm>
          <a:off x="808000" y="1357298"/>
          <a:ext cx="5286412" cy="442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oks_16x9">
    <a:dk1>
      <a:srgbClr val="374C81"/>
    </a:dk1>
    <a:lt1>
      <a:srgbClr val="FFFFFF"/>
    </a:lt1>
    <a:dk2>
      <a:srgbClr val="000000"/>
    </a:dk2>
    <a:lt2>
      <a:srgbClr val="EDE5DF"/>
    </a:lt2>
    <a:accent1>
      <a:srgbClr val="414E77"/>
    </a:accent1>
    <a:accent2>
      <a:srgbClr val="70AAC4"/>
    </a:accent2>
    <a:accent3>
      <a:srgbClr val="8B6A94"/>
    </a:accent3>
    <a:accent4>
      <a:srgbClr val="61A796"/>
    </a:accent4>
    <a:accent5>
      <a:srgbClr val="4E5798"/>
    </a:accent5>
    <a:accent6>
      <a:srgbClr val="7E5C5C"/>
    </a:accent6>
    <a:hlink>
      <a:srgbClr val="0070C0"/>
    </a:hlink>
    <a:folHlink>
      <a:srgbClr val="7030A0"/>
    </a:folHlink>
  </a:clrScheme>
</a:themeOverride>
</file>

<file path=ppt/theme/themeOverride2.xml><?xml version="1.0" encoding="utf-8"?>
<a:themeOverride xmlns:a="http://schemas.openxmlformats.org/drawingml/2006/main">
  <a:clrScheme name="Books_16x9">
    <a:dk1>
      <a:srgbClr val="374C81"/>
    </a:dk1>
    <a:lt1>
      <a:srgbClr val="FFFFFF"/>
    </a:lt1>
    <a:dk2>
      <a:srgbClr val="000000"/>
    </a:dk2>
    <a:lt2>
      <a:srgbClr val="EDE5DF"/>
    </a:lt2>
    <a:accent1>
      <a:srgbClr val="414E77"/>
    </a:accent1>
    <a:accent2>
      <a:srgbClr val="70AAC4"/>
    </a:accent2>
    <a:accent3>
      <a:srgbClr val="8B6A94"/>
    </a:accent3>
    <a:accent4>
      <a:srgbClr val="61A796"/>
    </a:accent4>
    <a:accent5>
      <a:srgbClr val="4E5798"/>
    </a:accent5>
    <a:accent6>
      <a:srgbClr val="7E5C5C"/>
    </a:accent6>
    <a:hlink>
      <a:srgbClr val="0070C0"/>
    </a:hlink>
    <a:folHlink>
      <a:srgbClr val="7030A0"/>
    </a:folHlink>
  </a:clrScheme>
</a:themeOverride>
</file>

<file path=ppt/theme/themeOverride3.xml><?xml version="1.0" encoding="utf-8"?>
<a:themeOverride xmlns:a="http://schemas.openxmlformats.org/drawingml/2006/main">
  <a:clrScheme name="让PPT飞起来丨pptshare.qzone.qq.com 4">
    <a:dk1>
      <a:srgbClr val="000000"/>
    </a:dk1>
    <a:lt1>
      <a:srgbClr val="FFFFFF"/>
    </a:lt1>
    <a:dk2>
      <a:srgbClr val="FFFFFF"/>
    </a:dk2>
    <a:lt2>
      <a:srgbClr val="B2B2B2"/>
    </a:lt2>
    <a:accent1>
      <a:srgbClr val="3399FF"/>
    </a:accent1>
    <a:accent2>
      <a:srgbClr val="0875F8"/>
    </a:accent2>
    <a:accent3>
      <a:srgbClr val="FFFFFF"/>
    </a:accent3>
    <a:accent4>
      <a:srgbClr val="000000"/>
    </a:accent4>
    <a:accent5>
      <a:srgbClr val="ADCAFF"/>
    </a:accent5>
    <a:accent6>
      <a:srgbClr val="0669E1"/>
    </a:accent6>
    <a:hlink>
      <a:srgbClr val="0E58C4"/>
    </a:hlink>
    <a:folHlink>
      <a:srgbClr val="B2B2B2"/>
    </a:folHlink>
  </a:clrScheme>
  <a:fontScheme name="让PPT飞起来丨pptshare.qzone.qq.com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2119</Words>
  <Application>WPS 演示</Application>
  <PresentationFormat>自定义</PresentationFormat>
  <Paragraphs>534</Paragraphs>
  <Slides>42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Century Gothic</vt:lpstr>
      <vt:lpstr>幼圆</vt:lpstr>
      <vt:lpstr>微软雅黑</vt:lpstr>
      <vt:lpstr>Wingdings</vt:lpstr>
      <vt:lpstr>+mn-ea</vt:lpstr>
      <vt:lpstr>黑体</vt:lpstr>
      <vt:lpstr>Books 16x9</vt:lpstr>
      <vt:lpstr>Foxit FDF Document</vt:lpstr>
      <vt:lpstr>Foxit PDF Document</vt:lpstr>
      <vt:lpstr>幻灯片 1</vt:lpstr>
      <vt:lpstr>Holland College Annual Program Review</vt:lpstr>
      <vt:lpstr>Name of the EJV Program</vt:lpstr>
      <vt:lpstr>幻灯片 4</vt:lpstr>
      <vt:lpstr>1.  Students</vt:lpstr>
      <vt:lpstr>1.3    Changes and updates to student recruitment for             the Program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3.1 Course schedule by semester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Company>Holland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Holland College Annual Program Review</dc:title>
  <dc:creator>Jolene Chan</dc:creator>
  <cp:lastModifiedBy>lewis</cp:lastModifiedBy>
  <cp:revision>117</cp:revision>
  <dcterms:created xsi:type="dcterms:W3CDTF">2017-01-10T14:20:32Z</dcterms:created>
  <dcterms:modified xsi:type="dcterms:W3CDTF">2017-03-14T17:17:40Z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  <property fmtid="{D5CDD505-2E9C-101B-9397-08002B2CF9AE}" pid="8" name="APDescription">
    <vt:lpwstr/>
  </property>
  <property fmtid="{D5CDD505-2E9C-101B-9397-08002B2CF9AE}" pid="9" name="CampaignTagsTaxHTField0">
    <vt:lpwstr/>
  </property>
  <property fmtid="{D5CDD505-2E9C-101B-9397-08002B2CF9AE}" pid="10" name="IntlLangReviewDate">
    <vt:lpwstr/>
  </property>
  <property fmtid="{D5CDD505-2E9C-101B-9397-08002B2CF9AE}" pid="11" name="TPFriendlyName">
    <vt:lpwstr/>
  </property>
  <property fmtid="{D5CDD505-2E9C-101B-9397-08002B2CF9AE}" pid="12" name="IntlLangReview">
    <vt:lpwstr>0</vt:lpwstr>
  </property>
  <property fmtid="{D5CDD505-2E9C-101B-9397-08002B2CF9AE}" pid="13" name="LocLastLocAttemptVersionLookup">
    <vt:lpwstr/>
  </property>
  <property fmtid="{D5CDD505-2E9C-101B-9397-08002B2CF9AE}" pid="14" name="PolicheckWords">
    <vt:lpwstr/>
  </property>
  <property fmtid="{D5CDD505-2E9C-101B-9397-08002B2CF9AE}" pid="15" name="SubmitterId">
    <vt:lpwstr/>
  </property>
  <property fmtid="{D5CDD505-2E9C-101B-9397-08002B2CF9AE}" pid="16" name="AcquiredFrom">
    <vt:lpwstr>Internal MS</vt:lpwstr>
  </property>
  <property fmtid="{D5CDD505-2E9C-101B-9397-08002B2CF9AE}" pid="17" name="EditorialStatus">
    <vt:lpwstr/>
  </property>
  <property fmtid="{D5CDD505-2E9C-101B-9397-08002B2CF9AE}" pid="18" name="Markets">
    <vt:lpwstr/>
  </property>
  <property fmtid="{D5CDD505-2E9C-101B-9397-08002B2CF9AE}" pid="19" name="OriginAsset">
    <vt:lpwstr/>
  </property>
  <property fmtid="{D5CDD505-2E9C-101B-9397-08002B2CF9AE}" pid="20" name="FriendlyTitle">
    <vt:lpwstr/>
  </property>
  <property fmtid="{D5CDD505-2E9C-101B-9397-08002B2CF9AE}" pid="21" name="MarketSpecific">
    <vt:lpwstr>0</vt:lpwstr>
  </property>
  <property fmtid="{D5CDD505-2E9C-101B-9397-08002B2CF9AE}" pid="22" name="TPNamespace">
    <vt:lpwstr/>
  </property>
  <property fmtid="{D5CDD505-2E9C-101B-9397-08002B2CF9AE}" pid="23" name="PublishStatusLookup">
    <vt:lpwstr/>
  </property>
  <property fmtid="{D5CDD505-2E9C-101B-9397-08002B2CF9AE}" pid="24" name="APAuthor">
    <vt:lpwstr/>
  </property>
  <property fmtid="{D5CDD505-2E9C-101B-9397-08002B2CF9AE}" pid="25" name="TPCommandLine">
    <vt:lpwstr/>
  </property>
  <property fmtid="{D5CDD505-2E9C-101B-9397-08002B2CF9AE}" pid="26" name="IntlLangReviewer">
    <vt:lpwstr/>
  </property>
  <property fmtid="{D5CDD505-2E9C-101B-9397-08002B2CF9AE}" pid="27" name="OpenTemplate">
    <vt:lpwstr>0</vt:lpwstr>
  </property>
  <property fmtid="{D5CDD505-2E9C-101B-9397-08002B2CF9AE}" pid="28" name="CSXSubmissionDate">
    <vt:lpwstr/>
  </property>
  <property fmtid="{D5CDD505-2E9C-101B-9397-08002B2CF9AE}" pid="29" name="TaxCatchAll">
    <vt:lpwstr/>
  </property>
  <property fmtid="{D5CDD505-2E9C-101B-9397-08002B2CF9AE}" pid="30" name="Manager">
    <vt:lpwstr/>
  </property>
  <property fmtid="{D5CDD505-2E9C-101B-9397-08002B2CF9AE}" pid="31" name="NumericId">
    <vt:lpwstr/>
  </property>
  <property fmtid="{D5CDD505-2E9C-101B-9397-08002B2CF9AE}" pid="32" name="ParentAssetId">
    <vt:lpwstr/>
  </property>
  <property fmtid="{D5CDD505-2E9C-101B-9397-08002B2CF9AE}" pid="33" name="OriginalSourceMarket">
    <vt:lpwstr/>
  </property>
  <property fmtid="{D5CDD505-2E9C-101B-9397-08002B2CF9AE}" pid="34" name="ApprovalStatus">
    <vt:lpwstr>InProgress</vt:lpwstr>
  </property>
  <property fmtid="{D5CDD505-2E9C-101B-9397-08002B2CF9AE}" pid="35" name="TPComponent">
    <vt:lpwstr/>
  </property>
  <property fmtid="{D5CDD505-2E9C-101B-9397-08002B2CF9AE}" pid="36" name="EditorialTags">
    <vt:lpwstr/>
  </property>
  <property fmtid="{D5CDD505-2E9C-101B-9397-08002B2CF9AE}" pid="37" name="TPExecutable">
    <vt:lpwstr/>
  </property>
  <property fmtid="{D5CDD505-2E9C-101B-9397-08002B2CF9AE}" pid="38" name="TPLaunchHelpLink">
    <vt:lpwstr/>
  </property>
  <property fmtid="{D5CDD505-2E9C-101B-9397-08002B2CF9AE}" pid="39" name="LocComments">
    <vt:lpwstr/>
  </property>
  <property fmtid="{D5CDD505-2E9C-101B-9397-08002B2CF9AE}" pid="40" name="LocRecommendedHandoff">
    <vt:lpwstr/>
  </property>
  <property fmtid="{D5CDD505-2E9C-101B-9397-08002B2CF9AE}" pid="41" name="SourceTitle">
    <vt:lpwstr/>
  </property>
  <property fmtid="{D5CDD505-2E9C-101B-9397-08002B2CF9AE}" pid="42" name="CSXUpdate">
    <vt:lpwstr>0</vt:lpwstr>
  </property>
  <property fmtid="{D5CDD505-2E9C-101B-9397-08002B2CF9AE}" pid="43" name="IntlLocPriority">
    <vt:lpwstr/>
  </property>
  <property fmtid="{D5CDD505-2E9C-101B-9397-08002B2CF9AE}" pid="44" name="UAProjectedTotalWords">
    <vt:lpwstr/>
  </property>
  <property fmtid="{D5CDD505-2E9C-101B-9397-08002B2CF9AE}" pid="45" name="AssetType">
    <vt:lpwstr/>
  </property>
  <property fmtid="{D5CDD505-2E9C-101B-9397-08002B2CF9AE}" pid="46" name="MachineTranslated">
    <vt:lpwstr>0</vt:lpwstr>
  </property>
  <property fmtid="{D5CDD505-2E9C-101B-9397-08002B2CF9AE}" pid="47" name="OutputCachingOn">
    <vt:lpwstr>0</vt:lpwstr>
  </property>
  <property fmtid="{D5CDD505-2E9C-101B-9397-08002B2CF9AE}" pid="48" name="TemplateStatus">
    <vt:lpwstr/>
  </property>
  <property fmtid="{D5CDD505-2E9C-101B-9397-08002B2CF9AE}" pid="49" name="IsSearchable">
    <vt:lpwstr>0</vt:lpwstr>
  </property>
  <property fmtid="{D5CDD505-2E9C-101B-9397-08002B2CF9AE}" pid="50" name="ContentItem">
    <vt:lpwstr/>
  </property>
  <property fmtid="{D5CDD505-2E9C-101B-9397-08002B2CF9AE}" pid="51" name="HandoffToMSDN">
    <vt:lpwstr/>
  </property>
  <property fmtid="{D5CDD505-2E9C-101B-9397-08002B2CF9AE}" pid="52" name="ShowIn">
    <vt:lpwstr>Show everywhere</vt:lpwstr>
  </property>
  <property fmtid="{D5CDD505-2E9C-101B-9397-08002B2CF9AE}" pid="53" name="ThumbnailAssetId">
    <vt:lpwstr/>
  </property>
  <property fmtid="{D5CDD505-2E9C-101B-9397-08002B2CF9AE}" pid="54" name="UALocComments">
    <vt:lpwstr/>
  </property>
  <property fmtid="{D5CDD505-2E9C-101B-9397-08002B2CF9AE}" pid="55" name="UALocRecommendation">
    <vt:lpwstr>Localize</vt:lpwstr>
  </property>
  <property fmtid="{D5CDD505-2E9C-101B-9397-08002B2CF9AE}" pid="56" name="LastModifiedDateTime">
    <vt:lpwstr/>
  </property>
  <property fmtid="{D5CDD505-2E9C-101B-9397-08002B2CF9AE}" pid="57" name="LegacyData">
    <vt:lpwstr/>
  </property>
  <property fmtid="{D5CDD505-2E9C-101B-9397-08002B2CF9AE}" pid="58" name="LocManualTestRequired">
    <vt:lpwstr>0</vt:lpwstr>
  </property>
  <property fmtid="{D5CDD505-2E9C-101B-9397-08002B2CF9AE}" pid="59" name="LocMarketGroupTiers2">
    <vt:lpwstr/>
  </property>
  <property fmtid="{D5CDD505-2E9C-101B-9397-08002B2CF9AE}" pid="60" name="ClipArtFilename">
    <vt:lpwstr/>
  </property>
  <property fmtid="{D5CDD505-2E9C-101B-9397-08002B2CF9AE}" pid="61" name="TPApplication">
    <vt:lpwstr/>
  </property>
  <property fmtid="{D5CDD505-2E9C-101B-9397-08002B2CF9AE}" pid="62" name="CSXHash">
    <vt:lpwstr/>
  </property>
  <property fmtid="{D5CDD505-2E9C-101B-9397-08002B2CF9AE}" pid="63" name="DirectSourceMarket">
    <vt:lpwstr/>
  </property>
  <property fmtid="{D5CDD505-2E9C-101B-9397-08002B2CF9AE}" pid="64" name="PrimaryImageGen">
    <vt:lpwstr>0</vt:lpwstr>
  </property>
  <property fmtid="{D5CDD505-2E9C-101B-9397-08002B2CF9AE}" pid="65" name="PlannedPubDate">
    <vt:lpwstr/>
  </property>
  <property fmtid="{D5CDD505-2E9C-101B-9397-08002B2CF9AE}" pid="66" name="CSXSubmissionMarket">
    <vt:lpwstr/>
  </property>
  <property fmtid="{D5CDD505-2E9C-101B-9397-08002B2CF9AE}" pid="67" name="Downloads">
    <vt:lpwstr>0</vt:lpwstr>
  </property>
  <property fmtid="{D5CDD505-2E9C-101B-9397-08002B2CF9AE}" pid="68" name="ArtSampleDocs">
    <vt:lpwstr/>
  </property>
  <property fmtid="{D5CDD505-2E9C-101B-9397-08002B2CF9AE}" pid="69" name="TrustLevel">
    <vt:lpwstr>1 Microsoft Managed Content</vt:lpwstr>
  </property>
  <property fmtid="{D5CDD505-2E9C-101B-9397-08002B2CF9AE}" pid="70" name="BlockPublish">
    <vt:lpwstr>0</vt:lpwstr>
  </property>
  <property fmtid="{D5CDD505-2E9C-101B-9397-08002B2CF9AE}" pid="71" name="TPLaunchHelpLinkType">
    <vt:lpwstr>Template</vt:lpwstr>
  </property>
  <property fmtid="{D5CDD505-2E9C-101B-9397-08002B2CF9AE}" pid="72" name="LocalizationTagsTaxHTField0">
    <vt:lpwstr/>
  </property>
  <property fmtid="{D5CDD505-2E9C-101B-9397-08002B2CF9AE}" pid="73" name="BusinessGroup">
    <vt:lpwstr/>
  </property>
  <property fmtid="{D5CDD505-2E9C-101B-9397-08002B2CF9AE}" pid="74" name="Providers">
    <vt:lpwstr/>
  </property>
  <property fmtid="{D5CDD505-2E9C-101B-9397-08002B2CF9AE}" pid="75" name="TemplateTemplateType">
    <vt:lpwstr/>
  </property>
  <property fmtid="{D5CDD505-2E9C-101B-9397-08002B2CF9AE}" pid="76" name="TimesCloned">
    <vt:lpwstr/>
  </property>
  <property fmtid="{D5CDD505-2E9C-101B-9397-08002B2CF9AE}" pid="77" name="TPAppVersion">
    <vt:lpwstr/>
  </property>
  <property fmtid="{D5CDD505-2E9C-101B-9397-08002B2CF9AE}" pid="78" name="VoteCount">
    <vt:lpwstr/>
  </property>
  <property fmtid="{D5CDD505-2E9C-101B-9397-08002B2CF9AE}" pid="79" name="AverageRating">
    <vt:lpwstr/>
  </property>
  <property fmtid="{D5CDD505-2E9C-101B-9397-08002B2CF9AE}" pid="80" name="FeatureTagsTaxHTField0">
    <vt:lpwstr/>
  </property>
  <property fmtid="{D5CDD505-2E9C-101B-9397-08002B2CF9AE}" pid="81" name="Provider">
    <vt:lpwstr/>
  </property>
  <property fmtid="{D5CDD505-2E9C-101B-9397-08002B2CF9AE}" pid="82" name="UACurrentWords">
    <vt:lpwstr/>
  </property>
  <property fmtid="{D5CDD505-2E9C-101B-9397-08002B2CF9AE}" pid="83" name="AssetId">
    <vt:lpwstr/>
  </property>
  <property fmtid="{D5CDD505-2E9C-101B-9397-08002B2CF9AE}" pid="84" name="TPClientViewer">
    <vt:lpwstr/>
  </property>
  <property fmtid="{D5CDD505-2E9C-101B-9397-08002B2CF9AE}" pid="85" name="DSATActionTaken">
    <vt:lpwstr/>
  </property>
  <property fmtid="{D5CDD505-2E9C-101B-9397-08002B2CF9AE}" pid="86" name="APEditor">
    <vt:lpwstr/>
  </property>
  <property fmtid="{D5CDD505-2E9C-101B-9397-08002B2CF9AE}" pid="87" name="TPInstallLocation">
    <vt:lpwstr/>
  </property>
  <property fmtid="{D5CDD505-2E9C-101B-9397-08002B2CF9AE}" pid="88" name="OOCacheId">
    <vt:lpwstr/>
  </property>
  <property fmtid="{D5CDD505-2E9C-101B-9397-08002B2CF9AE}" pid="89" name="IsDeleted">
    <vt:lpwstr>0</vt:lpwstr>
  </property>
  <property fmtid="{D5CDD505-2E9C-101B-9397-08002B2CF9AE}" pid="90" name="PublishTargets">
    <vt:lpwstr>OfficeOnlineVNext</vt:lpwstr>
  </property>
  <property fmtid="{D5CDD505-2E9C-101B-9397-08002B2CF9AE}" pid="91" name="ApprovalLog">
    <vt:lpwstr/>
  </property>
  <property fmtid="{D5CDD505-2E9C-101B-9397-08002B2CF9AE}" pid="92" name="BugNumber">
    <vt:lpwstr/>
  </property>
  <property fmtid="{D5CDD505-2E9C-101B-9397-08002B2CF9AE}" pid="93" name="CrawlForDependencies">
    <vt:lpwstr>0</vt:lpwstr>
  </property>
  <property fmtid="{D5CDD505-2E9C-101B-9397-08002B2CF9AE}" pid="94" name="InternalTagsTaxHTField0">
    <vt:lpwstr/>
  </property>
  <property fmtid="{D5CDD505-2E9C-101B-9397-08002B2CF9AE}" pid="95" name="LastHandOff">
    <vt:lpwstr/>
  </property>
  <property fmtid="{D5CDD505-2E9C-101B-9397-08002B2CF9AE}" pid="96" name="Milestone">
    <vt:lpwstr/>
  </property>
  <property fmtid="{D5CDD505-2E9C-101B-9397-08002B2CF9AE}" pid="97" name="OriginalRelease">
    <vt:lpwstr>15</vt:lpwstr>
  </property>
  <property fmtid="{D5CDD505-2E9C-101B-9397-08002B2CF9AE}" pid="98" name="RecommendationsModifier">
    <vt:lpwstr/>
  </property>
  <property fmtid="{D5CDD505-2E9C-101B-9397-08002B2CF9AE}" pid="99" name="ScenarioTagsTaxHTField0">
    <vt:lpwstr/>
  </property>
  <property fmtid="{D5CDD505-2E9C-101B-9397-08002B2CF9AE}" pid="100" name="UANotes">
    <vt:lpwstr/>
  </property>
  <property fmtid="{D5CDD505-2E9C-101B-9397-08002B2CF9AE}" pid="101" name="KSOProductBuildVer">
    <vt:lpwstr>2052-10.1.0.6156</vt:lpwstr>
  </property>
</Properties>
</file>